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708" r:id="rId3"/>
    <p:sldMasterId id="2147483720" r:id="rId4"/>
    <p:sldMasterId id="2147483732" r:id="rId5"/>
  </p:sldMasterIdLst>
  <p:notesMasterIdLst>
    <p:notesMasterId r:id="rId29"/>
  </p:notesMasterIdLst>
  <p:sldIdLst>
    <p:sldId id="329" r:id="rId6"/>
    <p:sldId id="356" r:id="rId7"/>
    <p:sldId id="311" r:id="rId8"/>
    <p:sldId id="296" r:id="rId9"/>
    <p:sldId id="358" r:id="rId10"/>
    <p:sldId id="307" r:id="rId11"/>
    <p:sldId id="375" r:id="rId12"/>
    <p:sldId id="298" r:id="rId13"/>
    <p:sldId id="286" r:id="rId14"/>
    <p:sldId id="312" r:id="rId15"/>
    <p:sldId id="362" r:id="rId16"/>
    <p:sldId id="314" r:id="rId17"/>
    <p:sldId id="378" r:id="rId18"/>
    <p:sldId id="319" r:id="rId19"/>
    <p:sldId id="377" r:id="rId20"/>
    <p:sldId id="327" r:id="rId21"/>
    <p:sldId id="305" r:id="rId22"/>
    <p:sldId id="371" r:id="rId23"/>
    <p:sldId id="373" r:id="rId24"/>
    <p:sldId id="369" r:id="rId25"/>
    <p:sldId id="374" r:id="rId26"/>
    <p:sldId id="367" r:id="rId27"/>
    <p:sldId id="379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515" autoAdjust="0"/>
    <p:restoredTop sz="94712" autoAdjust="0"/>
  </p:normalViewPr>
  <p:slideViewPr>
    <p:cSldViewPr snapToGrid="0">
      <p:cViewPr varScale="1">
        <p:scale>
          <a:sx n="66" d="100"/>
          <a:sy n="66" d="100"/>
        </p:scale>
        <p:origin x="7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FEADF3-6B7C-481B-BEF3-4A5AD54A94ED}" type="datetimeFigureOut">
              <a:rPr lang="en-US" smtClean="0"/>
              <a:t>07/03/2020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EB687-AB6B-453A-BD0B-ED772BF54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360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9190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852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718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1313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0990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327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6266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328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9007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771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9885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8229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6145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</a:ln>
        </p:spPr>
      </p:sp>
      <p:sp>
        <p:nvSpPr>
          <p:cNvPr id="15362" name="Text Placeholder 6146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lIns="91440" tIns="45720" rIns="91440" bIns="45720" anchor="t"/>
          <a:lstStyle/>
          <a:p>
            <a:pPr lvl="0"/>
            <a:endParaRPr lang="en-US" altLang="zh-CN" dirty="0"/>
          </a:p>
        </p:txBody>
      </p:sp>
      <p:sp>
        <p:nvSpPr>
          <p:cNvPr id="15363" name="Slide Number Placeholder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indent="0" algn="r"/>
            <a:fld id="{9A0DB2DC-4C9A-4742-B13C-FB6460FD3503}" type="slidenum">
              <a:rPr lang="en-US" altLang="zh-CN" sz="1200" dirty="0"/>
              <a:t>16</a:t>
            </a:fld>
            <a:endParaRPr lang="en-US" altLang="zh-CN" sz="1200" dirty="0"/>
          </a:p>
        </p:txBody>
      </p:sp>
    </p:spTree>
    <p:extLst>
      <p:ext uri="{BB962C8B-B14F-4D97-AF65-F5344CB8AC3E}">
        <p14:creationId xmlns:p14="http://schemas.microsoft.com/office/powerpoint/2010/main" val="35562024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8110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7771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135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8407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9765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959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07/03/2020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849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07/03/2020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022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07/03/2020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382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07/03/2020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956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07/03/2020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738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07/03/2020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801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07/03/2020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696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07/03/2020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209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07/03/2020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30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07/03/2020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58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07/03/2020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4397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316595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048946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655000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078249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500630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072699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0646-F285-46AA-BA5D-563D92D25B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5067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18751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25917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63468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50529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886151"/>
      </p:ext>
    </p:extLst>
  </p:cSld>
  <p:clrMapOvr>
    <a:masterClrMapping/>
  </p:clrMapOvr>
  <p:transition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330868"/>
      </p:ext>
    </p:extLst>
  </p:cSld>
  <p:clrMapOvr>
    <a:masterClrMapping/>
  </p:clrMapOvr>
  <p:transition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431117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339897"/>
      </p:ext>
    </p:extLst>
  </p:cSld>
  <p:clrMapOvr>
    <a:masterClrMapping/>
  </p:clrMapOvr>
  <p:transition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948081"/>
      </p:ext>
    </p:extLst>
  </p:cSld>
  <p:clrMapOvr>
    <a:masterClrMapping/>
  </p:clrMapOvr>
  <p:transition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516025"/>
      </p:ext>
    </p:extLst>
  </p:cSld>
  <p:clrMapOvr>
    <a:masterClrMapping/>
  </p:clrMapOvr>
  <p:transition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6803"/>
      </p:ext>
    </p:extLst>
  </p:cSld>
  <p:clrMapOvr>
    <a:masterClrMapping/>
  </p:clrMapOvr>
  <p:transition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259066"/>
      </p:ext>
    </p:extLst>
  </p:cSld>
  <p:clrMapOvr>
    <a:masterClrMapping/>
  </p:clrMapOvr>
  <p:transition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068203"/>
      </p:ext>
    </p:extLst>
  </p:cSld>
  <p:clrMapOvr>
    <a:masterClrMapping/>
  </p:clrMapOvr>
  <p:transition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188788"/>
      </p:ext>
    </p:extLst>
  </p:cSld>
  <p:clrMapOvr>
    <a:masterClrMapping/>
  </p:clrMapOvr>
  <p:transition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401119"/>
      </p:ext>
    </p:extLst>
  </p:cSld>
  <p:clrMapOvr>
    <a:masterClrMapping/>
  </p:clrMapOvr>
  <p:transition>
    <p:split orient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232047"/>
      </p:ext>
    </p:extLst>
  </p:cSld>
  <p:clrMapOvr>
    <a:masterClrMapping/>
  </p:clrMapOvr>
  <p:transition>
    <p:split orient="vert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923280"/>
      </p:ext>
    </p:extLst>
  </p:cSld>
  <p:clrMapOvr>
    <a:masterClrMapping/>
  </p:clrMapOvr>
  <p:transition>
    <p:split orient="vert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928011"/>
      </p:ext>
    </p:extLst>
  </p:cSld>
  <p:clrMapOvr>
    <a:masterClrMapping/>
  </p:clrMapOvr>
  <p:transition>
    <p:split orient="vert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767615"/>
      </p:ext>
    </p:extLst>
  </p:cSld>
  <p:clrMapOvr>
    <a:masterClrMapping/>
  </p:clrMapOvr>
  <p:transition>
    <p:split orient="vert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301640"/>
      </p:ext>
    </p:extLst>
  </p:cSld>
  <p:clrMapOvr>
    <a:masterClrMapping/>
  </p:clrMapOvr>
  <p:transition>
    <p:split orient="vert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68429"/>
      </p:ext>
    </p:extLst>
  </p:cSld>
  <p:clrMapOvr>
    <a:masterClrMapping/>
  </p:clrMapOvr>
  <p:transition>
    <p:split orient="vert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0646-F285-46AA-BA5D-563D92D25B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69774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17291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31186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78699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47827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6215999"/>
      </p:ext>
    </p:extLst>
  </p:cSld>
  <p:clrMapOvr>
    <a:masterClrMapping/>
  </p:clrMapOvr>
  <p:transition>
    <p:split orient="vert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983740"/>
      </p:ext>
    </p:extLst>
  </p:cSld>
  <p:clrMapOvr>
    <a:masterClrMapping/>
  </p:clrMapOvr>
  <p:transition>
    <p:split orient="vert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921146"/>
      </p:ext>
    </p:extLst>
  </p:cSld>
  <p:clrMapOvr>
    <a:masterClrMapping/>
  </p:clrMapOvr>
  <p:transition>
    <p:split orient="vert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221240"/>
      </p:ext>
    </p:extLst>
  </p:cSld>
  <p:clrMapOvr>
    <a:masterClrMapping/>
  </p:clrMapOvr>
  <p:transition>
    <p:split orient="vert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889447"/>
      </p:ext>
    </p:extLst>
  </p:cSld>
  <p:clrMapOvr>
    <a:masterClrMapping/>
  </p:clrMapOvr>
  <p:transition>
    <p:split orient="vert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388028"/>
      </p:ext>
    </p:extLst>
  </p:cSld>
  <p:clrMapOvr>
    <a:masterClrMapping/>
  </p:clrMapOvr>
  <p:transition>
    <p:split orient="vert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0646-F285-46AA-BA5D-563D92D25B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98709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06550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01407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96855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63647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C4DBD-36FE-4371-BCCF-BB8F91FCDC37}" type="datetimeFigureOut">
              <a:rPr lang="en-US" smtClean="0"/>
              <a:t>07/03/2020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24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18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072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05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07/03/2020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594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6.png"/><Relationship Id="rId4" Type="http://schemas.openxmlformats.org/officeDocument/2006/relationships/image" Target="../media/image5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8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8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audio1.wav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5" Type="http://schemas.openxmlformats.org/officeDocument/2006/relationships/image" Target="../media/image19.png"/><Relationship Id="rId4" Type="http://schemas.openxmlformats.org/officeDocument/2006/relationships/audio" Target="../media/audio2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38.pn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1.png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18.xml"/><Relationship Id="rId1" Type="http://schemas.openxmlformats.org/officeDocument/2006/relationships/audio" Target="file:///C:\Documents%20and%20Settings\thanhnampc\Desktop\Yesterdays.MP3" TargetMode="Externa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590507" y="2484140"/>
            <a:ext cx="92309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KÍNH CHÚC QUÝ VỊ:</a:t>
            </a:r>
          </a:p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SỨC KHỎE, HẠNH PHÚC, THÀNH ĐẠT</a:t>
            </a:r>
          </a:p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CHÚC </a:t>
            </a: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BUỔI THAO 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GIẢNG THÀNH CÔNG TỐT ĐẸP</a:t>
            </a:r>
          </a:p>
        </p:txBody>
      </p:sp>
      <p:sp>
        <p:nvSpPr>
          <p:cNvPr id="7" name="Rectangle 6"/>
          <p:cNvSpPr/>
          <p:nvPr/>
        </p:nvSpPr>
        <p:spPr>
          <a:xfrm>
            <a:off x="1257300" y="584112"/>
            <a:ext cx="9804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XIN KÍNH CHÀO TOÀN THỂ</a:t>
            </a:r>
            <a:b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QUÝ </a:t>
            </a:r>
            <a: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THẦY CÔ THAM DỰ BUỔI </a:t>
            </a:r>
            <a:r>
              <a:rPr lang="en-US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THAO </a:t>
            </a:r>
            <a: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GIẢNG DO KHOA </a:t>
            </a:r>
            <a:r>
              <a:rPr lang="en-US" sz="36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HỌC CƠ </a:t>
            </a:r>
            <a:r>
              <a:rPr lang="en-US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BẢN</a:t>
            </a:r>
            <a:endParaRPr lang="en-US" sz="3600" dirty="0"/>
          </a:p>
        </p:txBody>
      </p:sp>
      <p:sp>
        <p:nvSpPr>
          <p:cNvPr id="11265" name="Text Box 2"/>
          <p:cNvSpPr txBox="1">
            <a:spLocks noChangeArrowheads="1"/>
          </p:cNvSpPr>
          <p:nvPr/>
        </p:nvSpPr>
        <p:spPr bwMode="auto">
          <a:xfrm>
            <a:off x="3200400" y="1295401"/>
            <a:ext cx="5105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2667000" y="3743325"/>
            <a:ext cx="66294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4419600" y="4267201"/>
            <a:ext cx="411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4632326" y="417513"/>
            <a:ext cx="35210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0" name="WordArt 6"/>
          <p:cNvSpPr>
            <a:spLocks noChangeArrowheads="1" noChangeShapeType="1" noTextEdit="1"/>
          </p:cNvSpPr>
          <p:nvPr/>
        </p:nvSpPr>
        <p:spPr bwMode="auto">
          <a:xfrm>
            <a:off x="1679575" y="533400"/>
            <a:ext cx="8763000" cy="2286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133600" y="5638801"/>
            <a:ext cx="91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08" name="Picture 8" descr="rose001"/>
          <p:cNvPicPr>
            <a:picLocks noChangeAspect="1" noChangeArrowheads="1"/>
          </p:cNvPicPr>
          <p:nvPr/>
        </p:nvPicPr>
        <p:blipFill>
          <a:blip r:embed="rId2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1676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 Box 9"/>
          <p:cNvSpPr txBox="1">
            <a:spLocks noChangeArrowheads="1"/>
          </p:cNvSpPr>
          <p:nvPr/>
        </p:nvSpPr>
        <p:spPr bwMode="auto">
          <a:xfrm>
            <a:off x="9448800" y="5486401"/>
            <a:ext cx="45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10" name="Picture 10" descr="rose001"/>
          <p:cNvPicPr>
            <a:picLocks noChangeAspect="1" noChangeArrowheads="1"/>
          </p:cNvPicPr>
          <p:nvPr/>
        </p:nvPicPr>
        <p:blipFill>
          <a:blip r:embed="rId2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0" y="3657600"/>
            <a:ext cx="1981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Text Box 11"/>
          <p:cNvSpPr txBox="1">
            <a:spLocks noChangeArrowheads="1"/>
          </p:cNvSpPr>
          <p:nvPr/>
        </p:nvSpPr>
        <p:spPr bwMode="auto">
          <a:xfrm>
            <a:off x="838200" y="6096001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-14288" y="5334000"/>
            <a:ext cx="1538288" cy="1676400"/>
            <a:chOff x="0" y="2496"/>
            <a:chExt cx="1161" cy="1536"/>
          </a:xfrm>
        </p:grpSpPr>
        <p:pic>
          <p:nvPicPr>
            <p:cNvPr id="11276" name="Picture 13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105" y="2880"/>
              <a:ext cx="1056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7" name="Picture 14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0" y="2496"/>
              <a:ext cx="1104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8" name="Text Box 15"/>
          <p:cNvSpPr txBox="1">
            <a:spLocks noChangeArrowheads="1"/>
          </p:cNvSpPr>
          <p:nvPr/>
        </p:nvSpPr>
        <p:spPr bwMode="auto">
          <a:xfrm>
            <a:off x="9829800" y="7162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10668000" y="6553200"/>
            <a:ext cx="1676400" cy="1066800"/>
            <a:chOff x="4080" y="2496"/>
            <a:chExt cx="1296" cy="1392"/>
          </a:xfrm>
        </p:grpSpPr>
        <p:pic>
          <p:nvPicPr>
            <p:cNvPr id="11280" name="Picture 17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224" y="249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1" name="Picture 18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080" y="273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82" name="Text Box 19"/>
          <p:cNvSpPr txBox="1">
            <a:spLocks noChangeArrowheads="1"/>
          </p:cNvSpPr>
          <p:nvPr/>
        </p:nvSpPr>
        <p:spPr bwMode="auto">
          <a:xfrm>
            <a:off x="3429000" y="7467600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213841" y="6044625"/>
            <a:ext cx="57204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GV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thực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hiện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: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Nguyễn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Thị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Thủy</a:t>
            </a:r>
            <a:endParaRPr lang="en-US" altLang="zh-CN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3571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79191E-6 C 0.00781 -0.00416 0.01337 -0.01041 0.02118 -0.01434 C 0.02465 -0.02798 0.02083 -0.01341 0.02726 -0.03145 C 0.02812 -0.03353 0.02795 -0.03607 0.02899 -0.03769 C 0.03003 -0.03931 0.03194 -0.03908 0.03368 -0.03954 C 0.04323 -0.05364 0.05538 -0.05896 0.0684 -0.06497 C 0.06927 -0.06636 0.07031 -0.06821 0.07153 -0.0689 C 0.0743 -0.07098 0.08038 -0.07307 0.08038 -0.07283 C 0.08507 -0.09041 0.07847 -0.07006 0.08663 -0.08185 C 0.09496 -0.09295 0.08021 -0.08416 0.09288 -0.09018 C 0.09739 -0.10335 0.09566 -0.10382 0.1066 -0.10705 C 0.11493 -0.11838 0.12604 -0.12671 0.13698 -0.13202 C 0.14514 -0.14035 0.15208 -0.14844 0.15989 -0.157 C 0.16371 -0.16139 0.17344 -0.16578 0.17344 -0.16555 C 0.17708 -0.17549 0.1809 -0.17989 0.18576 -0.18867 C 0.18819 -0.19307 0.18958 -0.19861 0.19201 -0.20324 C 0.19236 -0.20509 0.19236 -0.20809 0.1934 -0.20948 C 0.19462 -0.21133 0.19705 -0.20971 0.19792 -0.21156 C 0.1993 -0.2148 0.19913 -0.21896 0.19965 -0.22243 C 0.20156 -0.23584 0.20278 -0.26266 0.21042 -0.2726 C 0.21406 -0.28879 0.21076 -0.28185 0.21927 -0.29318 C 0.22344 -0.30705 0.22691 -0.31653 0.23455 -0.32694 C 0.23837 -0.35283 0.23229 -0.32301 0.24236 -0.34382 C 0.24427 -0.34752 0.24427 -0.35214 0.24514 -0.3563 C 0.24757 -0.36555 0.25121 -0.37295 0.25434 -0.38127 C 0.25486 -0.38474 0.25434 -0.3889 0.2559 -0.39191 C 0.25677 -0.39376 0.25937 -0.39237 0.26042 -0.39399 C 0.26267 -0.39723 0.26163 -0.40324 0.26354 -0.40671 C 0.26493 -0.40856 0.26667 -0.40948 0.26805 -0.41064 C 0.26996 -0.41989 0.27535 -0.42312 0.28021 -0.42983 C 0.28663 -0.45226 0.2783 -0.42937 0.29097 -0.44671 C 0.29358 -0.45041 0.29444 -0.45549 0.29705 -0.45942 C 0.30139 -0.47607 0.29496 -0.45596 0.3033 -0.46729 C 0.30868 -0.47561 0.30052 -0.47237 0.30625 -0.48 C 0.30764 -0.48162 0.30937 -0.48162 0.31076 -0.48208 C 0.31337 -0.49318 0.31788 -0.50081 0.32292 -0.50937 C 0.32795 -0.51769 0.32448 -0.5207 0.33212 -0.52393 C 0.33559 -0.53364 0.33993 -0.54243 0.34444 -0.55145 C 0.34618 -0.55515 0.34635 -0.56046 0.34913 -0.56393 C 0.35 -0.56555 0.35191 -0.56532 0.35364 -0.56601 C 0.35746 -0.58197 0.35156 -0.56324 0.35972 -0.57457 C 0.36701 -0.58451 0.35434 -0.57711 0.36406 -0.58682 C 0.36649 -0.58913 0.36927 -0.58983 0.37187 -0.59122 C 0.37465 -0.60231 0.37205 -0.5963 0.38246 -0.60601 C 0.3875 -0.61018 0.38958 -0.61873 0.39479 -0.62266 C 0.41094 -0.63584 0.42153 -0.65179 0.44028 -0.65619 C 0.45469 -0.66913 0.46927 -0.67191 0.48594 -0.67723 C 0.48785 -0.67769 0.48924 -0.67815 0.49062 -0.67931 C 0.49601 -0.68324 0.50035 -0.68971 0.5059 -0.69202 C 0.52292 -0.6985 0.51285 -0.69549 0.53628 -0.70012 C 0.54965 -0.71191 0.56562 -0.71399 0.58055 -0.71908 C 0.61927 -0.73179 0.58733 -0.72532 0.63108 -0.73156 C 0.66163 -0.73018 0.66719 -0.72925 0.69062 -0.72555 C 0.72448 -0.73087 0.75035 -0.73526 0.78663 -0.73804 C 0.8026 -0.74243 0.81771 -0.74937 0.83368 -0.75468 C 0.84427 -0.75422 0.85521 -0.75376 0.8658 -0.75283 C 0.88246 -0.75145 0.91597 -0.74844 0.91597 -0.74821 C 0.93559 -0.74312 0.9559 -0.74382 0.97535 -0.7422 C 1.00746 -0.73596 1.04062 -0.73781 1.07292 -0.73596 C 1.09323 -0.7348 1.13403 -0.73364 1.13403 -0.73341 " pathEditMode="relative" rAng="0" ptsTypes="fffffffffffffffffffffffffffffffffffffffffffffffffffffffffffA">
                                      <p:cBhvr>
                                        <p:cTn id="2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56700" y="-377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023 C -0.01632 0.00278 -0.0309 -0.00347 -0.04739 -0.00647 C -0.06302 -0.01364 -0.07986 -0.0074 -0.09323 -0.02127 C -0.09895 -0.04023 -0.10781 -0.04508 -0.12083 -0.05087 C -0.1243 -0.06636 -0.12118 -0.06127 -0.12847 -0.06798 C -0.13055 -0.0763 -0.13142 -0.08 -0.1375 -0.08277 C -0.14514 -0.09688 -0.15295 -0.10913 -0.16059 -0.123 C -0.16753 -0.13572 -0.16927 -0.15029 -0.17743 -0.16139 C -0.18003 -0.17688 -0.18524 -0.19075 -0.18802 -0.20601 C -0.19114 -0.22196 -0.19427 -0.24902 -0.20347 -0.26127 C -0.20764 -0.28508 -0.21024 -0.30913 -0.21423 -0.33341 C -0.21527 -0.34011 -0.21545 -0.34774 -0.21718 -0.35468 C -0.21805 -0.35792 -0.22048 -0.36 -0.2217 -0.363 C -0.22361 -0.3674 -0.22708 -0.38196 -0.22795 -0.38636 C -0.22864 -0.38982 -0.2283 -0.39376 -0.22934 -0.39699 C -0.23142 -0.40324 -0.23455 -0.40855 -0.23715 -0.4141 C -0.24097 -0.42243 -0.23559 -0.42104 -0.24166 -0.43098 C -0.24253 -0.43283 -0.24479 -0.43237 -0.24635 -0.43306 C -0.24687 -0.43537 -0.2467 -0.43769 -0.24774 -0.4393 C -0.24895 -0.44115 -0.25139 -0.44 -0.25225 -0.44162 C -0.25416 -0.44555 -0.25347 -0.4504 -0.25538 -0.45456 C -0.26024 -0.46428 -0.25711 -0.45896 -0.26458 -0.46913 C -0.26545 -0.47283 -0.2658 -0.47699 -0.2677 -0.48 C -0.26875 -0.48139 -0.271 -0.48023 -0.27222 -0.48185 C -0.27708 -0.48855 -0.27951 -0.4985 -0.28437 -0.50543 C -0.28576 -0.50728 -0.28784 -0.50821 -0.28906 -0.50982 C -0.30486 -0.52925 -0.29236 -0.51699 -0.30277 -0.5267 C -0.30677 -0.54358 -0.30868 -0.53942 -0.3243 -0.54358 C -0.32743 -0.55699 -0.32291 -0.54358 -0.3335 -0.55422 C -0.33489 -0.55561 -0.33507 -0.5593 -0.33645 -0.56069 C -0.34479 -0.5711 -0.35086 -0.57503 -0.36093 -0.57965 C -0.3618 -0.58104 -0.36267 -0.58289 -0.36406 -0.58381 C -0.36684 -0.58566 -0.37309 -0.58798 -0.37309 -0.58774 C -0.38871 -0.60439 -0.40816 -0.5993 -0.42656 -0.60532 C -0.5033 -0.62959 -0.57847 -0.63191 -0.65764 -0.63491 C -0.67135 -0.63954 -0.68264 -0.64809 -0.69583 -0.6541 C -0.71024 -0.66728 -0.72413 -0.67491 -0.74027 -0.6837 C -0.75156 -0.68069 -0.74757 -0.67561 -0.7585 -0.67098 C -0.77864 -0.66266 -0.80156 -0.66081 -0.82274 -0.65826 C -0.8375 -0.66613 -0.83107 -0.66243 -0.84253 -0.6689 C -0.84461 -0.67722 -0.84722 -0.67907 -0.8533 -0.68162 C -0.85625 -0.69387 -0.85225 -0.68347 -0.85955 -0.68994 C -0.86128 -0.69156 -0.8625 -0.69433 -0.86406 -0.69641 C -0.86458 -0.6985 -0.86458 -0.70104 -0.86545 -0.70266 C -0.86892 -0.70844 -0.875 -0.70844 -0.87934 -0.71144 C -0.88211 -0.71329 -0.88437 -0.71561 -0.88698 -0.71769 C -0.88958 -0.72809 -0.89652 -0.73318 -0.90382 -0.73665 C -0.90434 -0.73873 -0.90416 -0.7415 -0.90538 -0.74312 C -0.90642 -0.74474 -0.9085 -0.74428 -0.91007 -0.7452 C -0.91475 -0.74844 -0.91909 -0.7526 -0.92378 -0.75607 C -0.92621 -0.7667 -0.93177 -0.76902 -0.93889 -0.77295 C -0.94774 -0.79029 -0.97517 -0.79907 -0.98941 -0.80462 C -1.02395 -0.80277 -1.05486 -0.79491 -1.08871 -0.79191 C -1.09878 -0.78728 -1.11007 -0.78566 -1.12083 -0.78566 " pathEditMode="relative" rAng="0" ptsTypes="fffffffffffffffffffffffffffffffffffffffffffffffffffffA">
                                      <p:cBhvr>
                                        <p:cTn id="2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56000" y="-4010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  <p:bldP spid="11270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209656" y="3453405"/>
            <a:ext cx="754408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HỌC PHẦN: TOÁN 4 </a:t>
            </a:r>
          </a:p>
          <a:p>
            <a:pPr algn="ctr"/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MÔN: ĐẠI SỐ</a:t>
            </a:r>
          </a:p>
          <a:p>
            <a:pPr algn="ctr"/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BÀI: CẤP SỐ CỘNG</a:t>
            </a:r>
          </a:p>
          <a:p>
            <a:pPr algn="ctr"/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TIẾT: 1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591" y="17293"/>
            <a:ext cx="11872912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Arial" pitchFamily="34" charset="0"/>
                <a:cs typeface="Arial" pitchFamily="34" charset="0"/>
              </a:rPr>
              <a:t>TRƯỜNG CAO ĐẲNG LÝ TỰ TRỌNG TP. HỒ CHÍ MINH</a:t>
            </a:r>
          </a:p>
          <a:p>
            <a:pPr algn="ctr"/>
            <a:r>
              <a:rPr lang="en-US" sz="2800" b="1" dirty="0">
                <a:latin typeface="Arial" pitchFamily="34" charset="0"/>
                <a:cs typeface="Arial" pitchFamily="34" charset="0"/>
              </a:rPr>
              <a:t>KHOA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HỌC CƠ BẢN</a:t>
            </a:r>
          </a:p>
        </p:txBody>
      </p:sp>
      <p:pic>
        <p:nvPicPr>
          <p:cNvPr id="24" name="Picture 2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2111" y="971622"/>
            <a:ext cx="2669498" cy="2401485"/>
          </a:xfrm>
          <a:prstGeom prst="rect">
            <a:avLst/>
          </a:prstGeom>
          <a:noFill/>
          <a:ln>
            <a:noFill/>
          </a:ln>
        </p:spPr>
      </p:pic>
      <p:sp>
        <p:nvSpPr>
          <p:cNvPr id="11265" name="Text Box 2"/>
          <p:cNvSpPr txBox="1">
            <a:spLocks noChangeArrowheads="1"/>
          </p:cNvSpPr>
          <p:nvPr/>
        </p:nvSpPr>
        <p:spPr bwMode="auto">
          <a:xfrm>
            <a:off x="3200400" y="1295401"/>
            <a:ext cx="5105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2667000" y="3743325"/>
            <a:ext cx="66294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4419600" y="4267201"/>
            <a:ext cx="411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4632326" y="417513"/>
            <a:ext cx="35210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0" name="WordArt 6"/>
          <p:cNvSpPr>
            <a:spLocks noChangeArrowheads="1" noChangeShapeType="1" noTextEdit="1"/>
          </p:cNvSpPr>
          <p:nvPr/>
        </p:nvSpPr>
        <p:spPr bwMode="auto">
          <a:xfrm>
            <a:off x="1853857" y="457200"/>
            <a:ext cx="8763000" cy="2286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133600" y="5638801"/>
            <a:ext cx="91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08" name="Picture 8" descr="rose001"/>
          <p:cNvPicPr>
            <a:picLocks noChangeAspect="1" noChangeArrowheads="1"/>
          </p:cNvPicPr>
          <p:nvPr/>
        </p:nvPicPr>
        <p:blipFill>
          <a:blip r:embed="rId3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1676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 Box 9"/>
          <p:cNvSpPr txBox="1">
            <a:spLocks noChangeArrowheads="1"/>
          </p:cNvSpPr>
          <p:nvPr/>
        </p:nvSpPr>
        <p:spPr bwMode="auto">
          <a:xfrm>
            <a:off x="9448800" y="5486401"/>
            <a:ext cx="45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10" name="Picture 10" descr="rose001"/>
          <p:cNvPicPr>
            <a:picLocks noChangeAspect="1" noChangeArrowheads="1"/>
          </p:cNvPicPr>
          <p:nvPr/>
        </p:nvPicPr>
        <p:blipFill>
          <a:blip r:embed="rId3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0" y="3657600"/>
            <a:ext cx="1981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Text Box 11"/>
          <p:cNvSpPr txBox="1">
            <a:spLocks noChangeArrowheads="1"/>
          </p:cNvSpPr>
          <p:nvPr/>
        </p:nvSpPr>
        <p:spPr bwMode="auto">
          <a:xfrm>
            <a:off x="838200" y="6096001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-14288" y="5334000"/>
            <a:ext cx="1538288" cy="1676400"/>
            <a:chOff x="0" y="2496"/>
            <a:chExt cx="1161" cy="1536"/>
          </a:xfrm>
        </p:grpSpPr>
        <p:pic>
          <p:nvPicPr>
            <p:cNvPr id="11276" name="Picture 13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105" y="2880"/>
              <a:ext cx="1056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7" name="Picture 14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0" y="2496"/>
              <a:ext cx="1104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8" name="Text Box 15"/>
          <p:cNvSpPr txBox="1">
            <a:spLocks noChangeArrowheads="1"/>
          </p:cNvSpPr>
          <p:nvPr/>
        </p:nvSpPr>
        <p:spPr bwMode="auto">
          <a:xfrm>
            <a:off x="9829800" y="7162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10668000" y="6553200"/>
            <a:ext cx="1676400" cy="1066800"/>
            <a:chOff x="4080" y="2496"/>
            <a:chExt cx="1296" cy="1392"/>
          </a:xfrm>
        </p:grpSpPr>
        <p:pic>
          <p:nvPicPr>
            <p:cNvPr id="11280" name="Picture 17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224" y="249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1" name="Picture 18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080" y="273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82" name="Text Box 19"/>
          <p:cNvSpPr txBox="1">
            <a:spLocks noChangeArrowheads="1"/>
          </p:cNvSpPr>
          <p:nvPr/>
        </p:nvSpPr>
        <p:spPr bwMode="auto">
          <a:xfrm>
            <a:off x="3429000" y="7467600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213841" y="6044625"/>
            <a:ext cx="57204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GV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thực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hiện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: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Nguyễn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Thị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Thủy</a:t>
            </a:r>
            <a:endParaRPr lang="en-US" altLang="zh-CN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659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011 -0.00417 C -0.13229 -0.00833 -0.12669 -0.01458 -0.11888 -0.01852 C -0.1155 -0.03218 -0.11927 -0.01759 -0.11289 -0.03565 C -0.11198 -0.03773 -0.11211 -0.04028 -0.11107 -0.0419 C -0.11003 -0.04352 -0.1082 -0.04329 -0.10638 -0.04375 C -0.09688 -0.05787 -0.08477 -0.06319 -0.07175 -0.06921 C -0.07083 -0.0706 -0.06979 -0.07245 -0.06862 -0.07315 C -0.06576 -0.07523 -0.05977 -0.07731 -0.05977 -0.07708 C -0.05534 -0.09468 -0.06159 -0.07431 -0.05352 -0.08611 C -0.04518 -0.09722 -0.0599 -0.08843 -0.04727 -0.09444 C -0.04271 -0.10741 -0.0444 -0.1081 -0.03359 -0.11111 C -0.02513 -0.12245 -0.01406 -0.13079 -0.00313 -0.13611 C 0.00508 -0.14444 0.01198 -0.15255 0.01979 -0.16111 C 0.02357 -0.16551 0.03333 -0.16991 0.03333 -0.16968 C 0.03698 -0.17963 0.04075 -0.18403 0.0457 -0.19282 C 0.04805 -0.19722 0.04948 -0.20278 0.05195 -0.20741 C 0.05221 -0.20926 0.05221 -0.21227 0.05325 -0.21366 C 0.05456 -0.21551 0.0569 -0.21389 0.05781 -0.21574 C 0.05898 -0.21898 0.05872 -0.22315 0.05924 -0.22662 C 0.06146 -0.24005 0.06263 -0.2669 0.07031 -0.27685 C 0.0737 -0.29306 0.0707 -0.28611 0.07917 -0.29745 C 0.08333 -0.31111 0.08685 -0.3206 0.0944 -0.33102 C 0.09831 -0.35694 0.09219 -0.32708 0.10221 -0.34792 C 0.10391 -0.35162 0.10391 -0.35625 0.10508 -0.36042 C 0.10742 -0.36968 0.11107 -0.37708 0.11419 -0.38542 C 0.11471 -0.38889 0.11419 -0.39306 0.11575 -0.39606 C 0.11667 -0.39792 0.11927 -0.39653 0.12031 -0.39815 C 0.12253 -0.40139 0.12148 -0.40741 0.12344 -0.41088 C 0.12487 -0.41273 0.12656 -0.41366 0.12799 -0.41481 C 0.12982 -0.42407 0.13529 -0.42731 0.1401 -0.43403 C 0.14648 -0.45648 0.13815 -0.43356 0.15091 -0.45093 C 0.15351 -0.45463 0.15417 -0.45972 0.1569 -0.46366 C 0.16133 -0.48032 0.15469 -0.46019 0.16315 -0.47153 C 0.16862 -0.47986 0.16042 -0.47662 0.16614 -0.48426 C 0.16758 -0.48588 0.16914 -0.48588 0.1707 -0.48634 C 0.17331 -0.49745 0.17773 -0.50486 0.18281 -0.51343 C 0.18789 -0.52176 0.18437 -0.52477 0.19206 -0.52801 C 0.19544 -0.53773 0.19987 -0.54653 0.2043 -0.55556 C 0.20612 -0.55926 0.20625 -0.56458 0.20898 -0.56806 C 0.20989 -0.56968 0.21185 -0.56944 0.21354 -0.57014 C 0.21732 -0.58611 0.21146 -0.56736 0.21966 -0.5787 C 0.22695 -0.58866 0.21406 -0.58125 0.22396 -0.59097 C 0.22643 -0.59329 0.22904 -0.59398 0.23177 -0.59537 C 0.2345 -0.60648 0.2319 -0.60046 0.24219 -0.61019 C 0.24739 -0.61435 0.24948 -0.62292 0.25469 -0.62685 C 0.27083 -0.64005 0.28138 -0.65602 0.30013 -0.66042 C 0.31458 -0.67338 0.32917 -0.67616 0.3457 -0.68148 C 0.34779 -0.68194 0.34909 -0.68241 0.35052 -0.68356 C 0.35586 -0.6875 0.36016 -0.69398 0.36575 -0.6963 C 0.38281 -0.70278 0.37279 -0.69977 0.39622 -0.7044 C 0.4095 -0.71597 0.42552 -0.71806 0.44049 -0.72315 C 0.47904 -0.73588 0.44726 -0.7294 0.49101 -0.73565 C 0.52148 -0.73426 0.52708 -0.73333 0.55052 -0.72963 C 0.58437 -0.73495 0.61029 -0.73935 0.64648 -0.74213 C 0.6625 -0.74653 0.6776 -0.75347 0.69362 -0.7588 C 0.70417 -0.75833 0.71497 -0.75787 0.72565 -0.75694 C 0.74232 -0.75556 0.77591 -0.75255 0.77591 -0.75231 C 0.79544 -0.74722 0.81575 -0.74792 0.83529 -0.7463 C 0.86732 -0.74005 0.90052 -0.7419 0.93281 -0.74005 C 0.95312 -0.73889 0.99388 -0.73773 0.99388 -0.7375 " pathEditMode="relative" rAng="0" ptsTypes="AAAAAAAAAAAAAAAAAAAAAAAAAAAAAAAAAAAAAAAAAAAAAAAAAAAAAAAAAAAA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56693" y="-3773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023 C -0.01632 0.00278 -0.0309 -0.00347 -0.04739 -0.00647 C -0.06302 -0.01364 -0.07986 -0.0074 -0.09323 -0.02127 C -0.09895 -0.04023 -0.10781 -0.04508 -0.12083 -0.05087 C -0.1243 -0.06636 -0.12118 -0.06127 -0.12847 -0.06798 C -0.13055 -0.0763 -0.13142 -0.08 -0.1375 -0.08277 C -0.14514 -0.09688 -0.15295 -0.10913 -0.16059 -0.123 C -0.16753 -0.13572 -0.16927 -0.15029 -0.17743 -0.16139 C -0.18003 -0.17688 -0.18524 -0.19075 -0.18802 -0.20601 C -0.19114 -0.22196 -0.19427 -0.24902 -0.20347 -0.26127 C -0.20764 -0.28508 -0.21024 -0.30913 -0.21423 -0.33341 C -0.21527 -0.34011 -0.21545 -0.34774 -0.21718 -0.35468 C -0.21805 -0.35792 -0.22048 -0.36 -0.2217 -0.363 C -0.22361 -0.3674 -0.22708 -0.38196 -0.22795 -0.38636 C -0.22864 -0.38982 -0.2283 -0.39376 -0.22934 -0.39699 C -0.23142 -0.40324 -0.23455 -0.40855 -0.23715 -0.4141 C -0.24097 -0.42243 -0.23559 -0.42104 -0.24166 -0.43098 C -0.24253 -0.43283 -0.24479 -0.43237 -0.24635 -0.43306 C -0.24687 -0.43537 -0.2467 -0.43769 -0.24774 -0.4393 C -0.24895 -0.44115 -0.25139 -0.44 -0.25225 -0.44162 C -0.25416 -0.44555 -0.25347 -0.4504 -0.25538 -0.45456 C -0.26024 -0.46428 -0.25711 -0.45896 -0.26458 -0.46913 C -0.26545 -0.47283 -0.2658 -0.47699 -0.2677 -0.48 C -0.26875 -0.48139 -0.271 -0.48023 -0.27222 -0.48185 C -0.27708 -0.48855 -0.27951 -0.4985 -0.28437 -0.50543 C -0.28576 -0.50728 -0.28784 -0.50821 -0.28906 -0.50982 C -0.30486 -0.52925 -0.29236 -0.51699 -0.30277 -0.5267 C -0.30677 -0.54358 -0.30868 -0.53942 -0.3243 -0.54358 C -0.32743 -0.55699 -0.32291 -0.54358 -0.3335 -0.55422 C -0.33489 -0.55561 -0.33507 -0.5593 -0.33645 -0.56069 C -0.34479 -0.5711 -0.35086 -0.57503 -0.36093 -0.57965 C -0.3618 -0.58104 -0.36267 -0.58289 -0.36406 -0.58381 C -0.36684 -0.58566 -0.37309 -0.58798 -0.37309 -0.58774 C -0.38871 -0.60439 -0.40816 -0.5993 -0.42656 -0.60532 C -0.5033 -0.62959 -0.57847 -0.63191 -0.65764 -0.63491 C -0.67135 -0.63954 -0.68264 -0.64809 -0.69583 -0.6541 C -0.71024 -0.66728 -0.72413 -0.67491 -0.74027 -0.6837 C -0.75156 -0.68069 -0.74757 -0.67561 -0.7585 -0.67098 C -0.77864 -0.66266 -0.80156 -0.66081 -0.82274 -0.65826 C -0.8375 -0.66613 -0.83107 -0.66243 -0.84253 -0.6689 C -0.84461 -0.67722 -0.84722 -0.67907 -0.8533 -0.68162 C -0.85625 -0.69387 -0.85225 -0.68347 -0.85955 -0.68994 C -0.86128 -0.69156 -0.8625 -0.69433 -0.86406 -0.69641 C -0.86458 -0.6985 -0.86458 -0.70104 -0.86545 -0.70266 C -0.86892 -0.70844 -0.875 -0.70844 -0.87934 -0.71144 C -0.88211 -0.71329 -0.88437 -0.71561 -0.88698 -0.71769 C -0.88958 -0.72809 -0.89652 -0.73318 -0.90382 -0.73665 C -0.90434 -0.73873 -0.90416 -0.7415 -0.90538 -0.74312 C -0.90642 -0.74474 -0.9085 -0.74428 -0.91007 -0.7452 C -0.91475 -0.74844 -0.91909 -0.7526 -0.92378 -0.75607 C -0.92621 -0.7667 -0.93177 -0.76902 -0.93889 -0.77295 C -0.94774 -0.79029 -0.97517 -0.79907 -0.98941 -0.80462 C -1.02395 -0.80277 -1.05486 -0.79491 -1.08871 -0.79191 C -1.09878 -0.78728 -1.11007 -0.78566 -1.12083 -0.78566 " pathEditMode="relative" rAng="0" ptsTypes="fffffffffffffffffffffffffffffffffffffffffffffffffffffA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56000" y="-4010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  <p:bldP spid="11270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602165" y="981634"/>
                <a:ext cx="11039708" cy="572024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b="1" u="sng" dirty="0" err="1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Bài</a:t>
                </a:r>
                <a:r>
                  <a:rPr lang="en-US" sz="2800" b="1" u="sng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tập</a:t>
                </a:r>
                <a:r>
                  <a:rPr lang="en-US" sz="2800" b="1" u="sng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en-US" sz="2800" b="1" u="sng" dirty="0">
                  <a:solidFill>
                    <a:srgbClr val="0070C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Biết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(với 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</a:t>
                </a:r>
              </a:p>
              <a:p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năm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đã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 </a:t>
                </a:r>
              </a:p>
              <a:p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Wingdings" panose="05000000000000000000" pitchFamily="2" charset="2"/>
                  <a:buChar char="Ø"/>
                </a:pP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=1⟹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3∗1+1=4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=2⟹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=3∗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2+</m:t>
                    </m:r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7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=3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=3∗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3+</m:t>
                    </m:r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10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=4⟹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=3∗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4+</m:t>
                    </m:r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13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=5⟹</m:t>
                        </m:r>
                        <m:r>
                          <a:rPr lang="en-US" sz="2800" b="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=3∗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5+</m:t>
                    </m:r>
                    <m:r>
                      <a:rPr lang="en-US" sz="2800" b="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1=</m:t>
                    </m:r>
                    <m:r>
                      <a:rPr lang="en-US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16</m:t>
                    </m:r>
                  </m:oMath>
                </a14:m>
                <a:endParaRPr lang="en-US" sz="28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Wingdings" panose="05000000000000000000" pitchFamily="2" charset="2"/>
                  <a:buChar char="Ø"/>
                </a:pP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Vậy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năm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hạng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đầu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của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dãy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đã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cho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là</a:t>
                </a:r>
                <a:r>
                  <a:rPr lang="en-US" sz="2800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: 4; 7; 10; 13; 16</a:t>
                </a: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2800" b="1" dirty="0">
                          <a:solidFill>
                            <a:prstClr val="black"/>
                          </a:solidFill>
                        </a:rPr>
                        <m:t> </m:t>
                      </m:r>
                    </m:oMath>
                  </m:oMathPara>
                </a14:m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165" y="981634"/>
                <a:ext cx="11039708" cy="5720247"/>
              </a:xfrm>
              <a:prstGeom prst="rect">
                <a:avLst/>
              </a:prstGeom>
              <a:blipFill rotWithShape="0">
                <a:blip r:embed="rId3"/>
                <a:stretch>
                  <a:fillRect l="-1160" t="-42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699247" y="215153"/>
            <a:ext cx="10932459" cy="72614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DẪN NHẬP </a:t>
            </a:r>
            <a:endParaRPr lang="en-US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99247" y="6000750"/>
            <a:ext cx="10932459" cy="685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dãy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4; 7; 10; 13; 16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03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5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199"/>
            <a:ext cx="8839200" cy="769629"/>
          </a:xfrm>
          <a:prstGeom prst="rect">
            <a:avLst/>
          </a:prstGeom>
          <a:solidFill>
            <a:srgbClr val="FFFF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3: CẤP SỐ CỘNG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94757" y="908109"/>
            <a:ext cx="8839200" cy="609600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Group 8"/>
          <p:cNvGrpSpPr>
            <a:grpSpLocks/>
          </p:cNvGrpSpPr>
          <p:nvPr/>
        </p:nvGrpSpPr>
        <p:grpSpPr bwMode="auto">
          <a:xfrm>
            <a:off x="2943632" y="2766996"/>
            <a:ext cx="6553199" cy="1116626"/>
            <a:chOff x="1296" y="1824"/>
            <a:chExt cx="2976" cy="432"/>
          </a:xfrm>
        </p:grpSpPr>
        <p:sp>
          <p:nvSpPr>
            <p:cNvPr id="12" name="AutoShape 9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5B9BD5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AutoShape 10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5B9BD5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Text Box 1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SỐ HẠNG TỔNG QUÁT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 Box 12"/>
            <p:cNvSpPr txBox="1">
              <a:spLocks noChangeArrowheads="1"/>
            </p:cNvSpPr>
            <p:nvPr/>
          </p:nvSpPr>
          <p:spPr bwMode="gray">
            <a:xfrm>
              <a:off x="1418" y="1886"/>
              <a:ext cx="17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6" name="Group 13"/>
          <p:cNvGrpSpPr>
            <a:grpSpLocks/>
          </p:cNvGrpSpPr>
          <p:nvPr/>
        </p:nvGrpSpPr>
        <p:grpSpPr bwMode="auto">
          <a:xfrm>
            <a:off x="2943632" y="3917160"/>
            <a:ext cx="6498564" cy="1383218"/>
            <a:chOff x="1296" y="1824"/>
            <a:chExt cx="2976" cy="469"/>
          </a:xfrm>
        </p:grpSpPr>
        <p:sp>
          <p:nvSpPr>
            <p:cNvPr id="17" name="AutoShape 14"/>
            <p:cNvSpPr>
              <a:spLocks noChangeArrowheads="1"/>
            </p:cNvSpPr>
            <p:nvPr/>
          </p:nvSpPr>
          <p:spPr bwMode="gray">
            <a:xfrm>
              <a:off x="1536" y="1899"/>
              <a:ext cx="2736" cy="394"/>
            </a:xfrm>
            <a:prstGeom prst="roundRect">
              <a:avLst>
                <a:gd name="adj" fmla="val 16667"/>
              </a:avLst>
            </a:prstGeom>
            <a:solidFill>
              <a:srgbClr val="0563C1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AutoShape 1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0563C1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III</a:t>
              </a:r>
              <a:endPara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Text Box 16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3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TÍNH CHẤT CÁC SỐ HẠNG CỦA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2850673" y="5192896"/>
            <a:ext cx="6591915" cy="1657905"/>
            <a:chOff x="1186" y="1824"/>
            <a:chExt cx="3150" cy="432"/>
          </a:xfrm>
        </p:grpSpPr>
        <p:sp>
          <p:nvSpPr>
            <p:cNvPr id="21" name="AutoShape 19"/>
            <p:cNvSpPr>
              <a:spLocks noChangeArrowheads="1"/>
            </p:cNvSpPr>
            <p:nvPr/>
          </p:nvSpPr>
          <p:spPr bwMode="gray">
            <a:xfrm>
              <a:off x="1536" y="1899"/>
              <a:ext cx="2800" cy="288"/>
            </a:xfrm>
            <a:prstGeom prst="roundRect">
              <a:avLst>
                <a:gd name="adj" fmla="val 16667"/>
              </a:avLst>
            </a:prstGeom>
            <a:solidFill>
              <a:srgbClr val="954F72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AutoShape 20"/>
            <p:cNvSpPr>
              <a:spLocks noChangeArrowheads="1"/>
            </p:cNvSpPr>
            <p:nvPr/>
          </p:nvSpPr>
          <p:spPr bwMode="gray">
            <a:xfrm>
              <a:off x="1186" y="1824"/>
              <a:ext cx="542" cy="432"/>
            </a:xfrm>
            <a:prstGeom prst="diamond">
              <a:avLst/>
            </a:prstGeom>
            <a:solidFill>
              <a:srgbClr val="954F72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TỔNG n SỐ HẠNG ĐẦU CỦA MỘT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 Box 22"/>
            <p:cNvSpPr txBox="1">
              <a:spLocks noChangeArrowheads="1"/>
            </p:cNvSpPr>
            <p:nvPr/>
          </p:nvSpPr>
          <p:spPr bwMode="gray">
            <a:xfrm>
              <a:off x="1378" y="1886"/>
              <a:ext cx="25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IV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0" name="Group 3"/>
          <p:cNvGrpSpPr>
            <a:grpSpLocks/>
          </p:cNvGrpSpPr>
          <p:nvPr/>
        </p:nvGrpSpPr>
        <p:grpSpPr bwMode="auto">
          <a:xfrm>
            <a:off x="2942622" y="1723403"/>
            <a:ext cx="6554209" cy="1038225"/>
            <a:chOff x="1296" y="1824"/>
            <a:chExt cx="3010" cy="432"/>
          </a:xfrm>
        </p:grpSpPr>
        <p:sp>
          <p:nvSpPr>
            <p:cNvPr id="31" name="AutoShape 4"/>
            <p:cNvSpPr>
              <a:spLocks noChangeArrowheads="1"/>
            </p:cNvSpPr>
            <p:nvPr/>
          </p:nvSpPr>
          <p:spPr bwMode="gray">
            <a:xfrm>
              <a:off x="1536" y="1899"/>
              <a:ext cx="2770" cy="288"/>
            </a:xfrm>
            <a:prstGeom prst="roundRect">
              <a:avLst>
                <a:gd name="adj" fmla="val 16667"/>
              </a:avLst>
            </a:prstGeom>
            <a:solidFill>
              <a:srgbClr val="ED7D31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AutoShape 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ED7D31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Text Box 6"/>
            <p:cNvSpPr txBox="1">
              <a:spLocks noChangeArrowheads="1"/>
            </p:cNvSpPr>
            <p:nvPr/>
          </p:nvSpPr>
          <p:spPr bwMode="gray">
            <a:xfrm>
              <a:off x="1668" y="1935"/>
              <a:ext cx="216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ĐỊNH NGHĨA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Text Box 7"/>
            <p:cNvSpPr txBox="1">
              <a:spLocks noChangeArrowheads="1"/>
            </p:cNvSpPr>
            <p:nvPr/>
          </p:nvSpPr>
          <p:spPr bwMode="gray">
            <a:xfrm>
              <a:off x="1440" y="1886"/>
              <a:ext cx="13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380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199"/>
            <a:ext cx="8839200" cy="769629"/>
          </a:xfrm>
          <a:prstGeom prst="rect">
            <a:avLst/>
          </a:prstGeom>
          <a:solidFill>
            <a:srgbClr val="FFFF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3: CẤP SỐ CỘNG  (TIẾT 1)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94757" y="908109"/>
            <a:ext cx="8839200" cy="609600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Group 8"/>
          <p:cNvGrpSpPr>
            <a:grpSpLocks/>
          </p:cNvGrpSpPr>
          <p:nvPr/>
        </p:nvGrpSpPr>
        <p:grpSpPr bwMode="auto">
          <a:xfrm>
            <a:off x="2943632" y="2766996"/>
            <a:ext cx="6553199" cy="1116626"/>
            <a:chOff x="1296" y="1824"/>
            <a:chExt cx="2976" cy="432"/>
          </a:xfrm>
        </p:grpSpPr>
        <p:sp>
          <p:nvSpPr>
            <p:cNvPr id="12" name="AutoShape 9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5B9BD5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AutoShape 10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5B9BD5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Text Box 1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SỐ HẠNG TỔNG QUÁT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 Box 12"/>
            <p:cNvSpPr txBox="1">
              <a:spLocks noChangeArrowheads="1"/>
            </p:cNvSpPr>
            <p:nvPr/>
          </p:nvSpPr>
          <p:spPr bwMode="gray">
            <a:xfrm>
              <a:off x="1418" y="1886"/>
              <a:ext cx="17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0" name="Group 3"/>
          <p:cNvGrpSpPr>
            <a:grpSpLocks/>
          </p:cNvGrpSpPr>
          <p:nvPr/>
        </p:nvGrpSpPr>
        <p:grpSpPr bwMode="auto">
          <a:xfrm>
            <a:off x="2942622" y="1723403"/>
            <a:ext cx="6554209" cy="1038225"/>
            <a:chOff x="1296" y="1824"/>
            <a:chExt cx="3010" cy="432"/>
          </a:xfrm>
        </p:grpSpPr>
        <p:sp>
          <p:nvSpPr>
            <p:cNvPr id="31" name="AutoShape 4"/>
            <p:cNvSpPr>
              <a:spLocks noChangeArrowheads="1"/>
            </p:cNvSpPr>
            <p:nvPr/>
          </p:nvSpPr>
          <p:spPr bwMode="gray">
            <a:xfrm>
              <a:off x="1536" y="1899"/>
              <a:ext cx="2770" cy="288"/>
            </a:xfrm>
            <a:prstGeom prst="roundRect">
              <a:avLst>
                <a:gd name="adj" fmla="val 16667"/>
              </a:avLst>
            </a:prstGeom>
            <a:solidFill>
              <a:srgbClr val="ED7D31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AutoShape 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ED7D31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Text Box 6"/>
            <p:cNvSpPr txBox="1">
              <a:spLocks noChangeArrowheads="1"/>
            </p:cNvSpPr>
            <p:nvPr/>
          </p:nvSpPr>
          <p:spPr bwMode="gray">
            <a:xfrm>
              <a:off x="1668" y="1935"/>
              <a:ext cx="216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ĐỊNH NGHĨA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Text Box 7"/>
            <p:cNvSpPr txBox="1">
              <a:spLocks noChangeArrowheads="1"/>
            </p:cNvSpPr>
            <p:nvPr/>
          </p:nvSpPr>
          <p:spPr bwMode="gray">
            <a:xfrm>
              <a:off x="1440" y="1886"/>
              <a:ext cx="13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6795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BÀI TẬP MỞ  ĐẦU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602165" y="453482"/>
                <a:ext cx="11039708" cy="6248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4, 7, 10, 13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…. . </a:t>
                </a:r>
              </a:p>
              <a:p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chỉ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ra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mối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liên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giữa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hai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liền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kề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đã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</a:p>
              <a:p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Wingdings" panose="05000000000000000000" pitchFamily="2" charset="2"/>
                  <a:buChar char="v"/>
                </a:pP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Mỗi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liên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giữa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hai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liền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kề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</a:p>
              <a:p>
                <a:endParaRPr 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4;	7;	 10;	  13;…..</a:t>
                </a:r>
                <a:endParaRPr lang="en-US" sz="2800" b="1" dirty="0">
                  <a:solidFill>
                    <a:prstClr val="black"/>
                  </a:solidFill>
                </a:endParaRPr>
              </a:p>
              <a:p>
                <a:pPr lvl="0">
                  <a:defRPr/>
                </a:pPr>
                <a:r>
                  <a:rPr lang="en-US" sz="2800" b="1" dirty="0" smtClean="0">
                    <a:solidFill>
                      <a:prstClr val="black"/>
                    </a:solidFill>
                  </a:rPr>
                  <a:t>Ta </a:t>
                </a:r>
                <a:r>
                  <a:rPr lang="en-US" sz="2800" b="1" dirty="0" err="1">
                    <a:solidFill>
                      <a:prstClr val="black"/>
                    </a:solidFill>
                  </a:rPr>
                  <a:t>có</a:t>
                </a:r>
                <a:r>
                  <a:rPr lang="en-US" sz="2800" b="1" dirty="0" smtClean="0">
                    <a:solidFill>
                      <a:prstClr val="black"/>
                    </a:solidFill>
                  </a:rPr>
                  <a:t>:   </a:t>
                </a:r>
              </a:p>
              <a:p>
                <a:pPr lvl="0">
                  <a:defRPr/>
                </a:pPr>
                <a:r>
                  <a:rPr lang="en-US" sz="2800" b="1" dirty="0" smtClean="0">
                    <a:solidFill>
                      <a:prstClr val="black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𝟒</m:t>
                    </m:r>
                  </m:oMath>
                </a14:m>
                <a:endParaRPr lang="en-US" sz="2800" b="1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lvl="0">
                  <a:defRPr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800" b="1" dirty="0" smtClean="0">
                        <a:solidFill>
                          <a:prstClr val="black"/>
                        </a:solidFill>
                      </a:rPr>
                      <m:t> </m:t>
                    </m:r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𝟕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𝟑</m:t>
                    </m:r>
                    <m:r>
                      <m:rPr>
                        <m:nor/>
                      </m:rPr>
                      <a:rPr lang="en-US" sz="2800" b="1" dirty="0">
                        <a:solidFill>
                          <a:prstClr val="black"/>
                        </a:solidFill>
                      </a:rPr>
                      <m:t> </m:t>
                    </m:r>
                  </m:oMath>
                </a14:m>
                <a:r>
                  <a:rPr lang="en-US" sz="2800" b="1" dirty="0" smtClean="0">
                    <a:solidFill>
                      <a:prstClr val="black"/>
                    </a:solidFill>
                  </a:rPr>
                  <a:t>    </a:t>
                </a:r>
              </a:p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𝟏𝟎</m:t>
                      </m:r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m:rPr>
                          <m:nor/>
                        </m:rPr>
                        <a:rPr lang="en-US" sz="2800" b="1" dirty="0">
                          <a:solidFill>
                            <a:prstClr val="black"/>
                          </a:solidFill>
                        </a:rPr>
                        <m:t> </m:t>
                      </m:r>
                    </m:oMath>
                  </m:oMathPara>
                </a14:m>
                <a:endParaRPr lang="en-US" sz="2800" b="1" dirty="0" smtClean="0">
                  <a:solidFill>
                    <a:prstClr val="black"/>
                  </a:solidFill>
                </a:endParaRPr>
              </a:p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</m:sSub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𝟏𝟑</m:t>
                      </m:r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m:rPr>
                          <m:nor/>
                        </m:rPr>
                        <a:rPr lang="en-US" sz="2800" b="1" dirty="0">
                          <a:solidFill>
                            <a:prstClr val="black"/>
                          </a:solidFill>
                        </a:rPr>
                        <m:t> </m:t>
                      </m:r>
                    </m:oMath>
                  </m:oMathPara>
                </a14:m>
                <a:endParaRPr lang="en-US" sz="2800" b="1" dirty="0" smtClean="0">
                  <a:solidFill>
                    <a:prstClr val="black"/>
                  </a:solidFill>
                </a:endParaRPr>
              </a:p>
              <a:p>
                <a:pPr lvl="0">
                  <a:defRPr/>
                </a:pPr>
                <a:r>
                  <a:rPr lang="en-US" sz="2800" b="1" dirty="0" smtClean="0">
                    <a:solidFill>
                      <a:prstClr val="black"/>
                    </a:solidFill>
                  </a:rPr>
                  <a:t>……………………....</a:t>
                </a:r>
              </a:p>
              <a:p>
                <a:pPr>
                  <a:lnSpc>
                    <a:spcPct val="200000"/>
                  </a:lnSpc>
                </a:pPr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165" y="453482"/>
                <a:ext cx="11039708" cy="6248400"/>
              </a:xfrm>
              <a:prstGeom prst="rect">
                <a:avLst/>
              </a:prstGeom>
              <a:blipFill rotWithShape="0">
                <a:blip r:embed="rId3"/>
                <a:stretch>
                  <a:fillRect l="-116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rved Down Arrow 7"/>
          <p:cNvSpPr/>
          <p:nvPr/>
        </p:nvSpPr>
        <p:spPr>
          <a:xfrm>
            <a:off x="1676400" y="2802374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3" name="Curved Down Arrow 12"/>
          <p:cNvSpPr/>
          <p:nvPr/>
        </p:nvSpPr>
        <p:spPr>
          <a:xfrm>
            <a:off x="2750635" y="2786234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Curved Down Arrow 13"/>
          <p:cNvSpPr/>
          <p:nvPr/>
        </p:nvSpPr>
        <p:spPr>
          <a:xfrm>
            <a:off x="3824870" y="2770094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loud Callout 8"/>
              <p:cNvSpPr/>
              <p:nvPr/>
            </p:nvSpPr>
            <p:spPr>
              <a:xfrm>
                <a:off x="8754035" y="2447365"/>
                <a:ext cx="2887838" cy="2070847"/>
              </a:xfrm>
              <a:prstGeom prst="cloudCallou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9" name="Cloud Callout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4035" y="2447365"/>
                <a:ext cx="2887838" cy="2070847"/>
              </a:xfrm>
              <a:prstGeom prst="cloudCallou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le 10"/>
              <p:cNvSpPr/>
              <p:nvPr/>
            </p:nvSpPr>
            <p:spPr>
              <a:xfrm>
                <a:off x="5446059" y="4343400"/>
                <a:ext cx="3307976" cy="1116106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⇒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𝟑</m:t>
                      </m:r>
                    </m:oMath>
                  </m:oMathPara>
                </a14:m>
                <a:endParaRPr lang="en-US" sz="2800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1" name="Rounded 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6059" y="4343400"/>
                <a:ext cx="3307976" cy="1116106"/>
              </a:xfrm>
              <a:prstGeom prst="roundRect">
                <a:avLst/>
              </a:prstGeom>
              <a:blipFill rotWithShape="0">
                <a:blip r:embed="rId5"/>
                <a:stretch>
                  <a:fillRect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103853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5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13" grpId="0" animBg="1"/>
      <p:bldP spid="14" grpId="0" animBg="1"/>
      <p:bldP spid="9" grpId="0" animBg="1"/>
      <p:bldP spid="11" grpId="0" animBg="1"/>
      <p:bldP spid="11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BÀI 3: CẤP SỐ CỘNG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76400" y="609600"/>
            <a:ext cx="8839200" cy="609600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I. ĐỊNH NGHĨA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/>
              <p:cNvSpPr/>
              <p:nvPr/>
            </p:nvSpPr>
            <p:spPr>
              <a:xfrm>
                <a:off x="304940" y="1143000"/>
                <a:ext cx="11610835" cy="55092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marR="0" lvl="0" indent="-4572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v"/>
                  <a:tabLst/>
                  <a:defRPr/>
                </a:pPr>
                <a:r>
                  <a:rPr kumimoji="0" lang="en-US" sz="32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hữu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hoặc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vô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kể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1" i="0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kumimoji="0" lang="en-US" sz="3200" b="1" i="0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</a:t>
                </a:r>
                <a:r>
                  <a:rPr kumimoji="0" lang="en-US" sz="3200" b="1" i="0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mỗi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đều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bằng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đứng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ngay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trước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nó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i="1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i="1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i="1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kumimoji="0" lang="en-US" sz="3200" i="1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i="1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kumimoji="0" lang="en-US" sz="3200" i="1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457200" marR="0" lvl="0" indent="-4572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v"/>
                  <a:tabLst/>
                  <a:defRPr/>
                </a:pP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kumimoji="0" lang="en-US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kumimoji="0" lang="en-US" sz="3200" b="0" i="1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3200" b="0" i="1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kumimoji="0" lang="en-US" sz="3200" b="0" i="1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marR="0" lvl="0" indent="-4572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v"/>
                  <a:tabLst/>
                  <a:defRPr/>
                </a:pPr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US" sz="3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itchFamily="18" charset="0"/>
                  <a:cs typeface="Times New Roman" pitchFamily="18" charset="0"/>
                </a:endParaRP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US" sz="3200" b="1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Đặc</a:t>
                </a:r>
                <a:r>
                  <a:rPr kumimoji="0" lang="en-US" sz="32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biệt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: </a:t>
                </a:r>
                <a:r>
                  <a:rPr lang="en-US" sz="3200" kern="0" noProof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K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hi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3200" b="0" i="1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𝑑</m:t>
                    </m:r>
                    <m:r>
                      <a:rPr kumimoji="0" lang="en-US" sz="3200" b="0" i="1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=0</m:t>
                    </m:r>
                  </m:oMath>
                </a14:m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thì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một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dãy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không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đổi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(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tất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cả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các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hạng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đều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bằng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nhau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)</a:t>
                </a: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US" sz="3200" kern="0" noProof="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             </a:t>
                </a:r>
                <a:r>
                  <a:rPr lang="en-US" sz="3200" kern="0" noProof="0" dirty="0" err="1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Dãy</a:t>
                </a:r>
                <a:r>
                  <a:rPr lang="en-US" sz="3200" kern="0" noProof="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noProof="0" dirty="0" err="1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kern="0" noProof="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kern="0" noProof="0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 kern="0" noProof="0" smtClean="0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3200" b="0" i="1" kern="0" noProof="0" smtClean="0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b="0" i="1" kern="0" noProof="0" smtClean="0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: 5; 5; 5; 5; ….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một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có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công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sai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3200" b="0" i="1" u="none" strike="noStrike" kern="0" cap="none" spc="0" normalizeH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𝑑</m:t>
                    </m:r>
                    <m:r>
                      <a:rPr kumimoji="0" lang="en-US" sz="3200" b="0" i="1" u="none" strike="noStrike" kern="0" cap="none" spc="0" normalizeH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=0.</m:t>
                    </m:r>
                  </m:oMath>
                </a14:m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940" y="1143000"/>
                <a:ext cx="11610835" cy="5509200"/>
              </a:xfrm>
              <a:prstGeom prst="rect">
                <a:avLst/>
              </a:prstGeom>
              <a:blipFill rotWithShape="0">
                <a:blip r:embed="rId3"/>
                <a:stretch>
                  <a:fillRect l="-1417" t="-15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ounded Rectangle 4"/>
              <p:cNvSpPr/>
              <p:nvPr/>
            </p:nvSpPr>
            <p:spPr>
              <a:xfrm>
                <a:off x="2408464" y="3748542"/>
                <a:ext cx="6386286" cy="812800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 kern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32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32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b="0" i="0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ớ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p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3200" kern="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3200" b="1" kern="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(1)</a:t>
                </a:r>
              </a:p>
            </p:txBody>
          </p:sp>
        </mc:Choice>
        <mc:Fallback xmlns="">
          <p:sp>
            <p:nvSpPr>
              <p:cNvPr id="5" name="Rounded 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8464" y="3748542"/>
                <a:ext cx="6386286" cy="812800"/>
              </a:xfrm>
              <a:prstGeom prst="roundRect">
                <a:avLst/>
              </a:prstGeom>
              <a:blipFill rotWithShape="0">
                <a:blip r:embed="rId4"/>
                <a:stretch>
                  <a:fillRect b="-8029"/>
                </a:stretch>
              </a:blip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304940" y="5609212"/>
            <a:ext cx="1500187" cy="54292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17629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BÀI 3: CẤP SỐ CỘNG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676400" y="1219200"/>
                <a:ext cx="10018058" cy="52661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</a:t>
                </a: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en-US" sz="32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rong</a:t>
                </a:r>
                <a:r>
                  <a:rPr lang="en-US" sz="32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32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d:</a:t>
                </a:r>
                <a:endParaRPr lang="en-US" sz="3200" b="1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sz="320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2; 4; 6; 8; 10; 12;….</a:t>
                </a:r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7000"/>
                  </a:lnSpc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sz="320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3; -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1; </a:t>
                </a:r>
                <a:r>
                  <a:rPr lang="en-US" sz="320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4;  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8</a:t>
                </a:r>
                <a:r>
                  <a:rPr lang="en-US" sz="320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12; 16;….</a:t>
                </a:r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7000"/>
                  </a:lnSpc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sz="320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1; -3; -7; -11; -15;….</a:t>
                </a:r>
                <a:endParaRPr lang="en-US" sz="3200" dirty="0" smtClean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US" sz="3200" kern="0" dirty="0" err="1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Giải</a:t>
                </a:r>
                <a:r>
                  <a:rPr lang="en-US" sz="3200" kern="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: </a:t>
                </a:r>
              </a:p>
              <a:p>
                <a:pPr marL="514350" marR="0" lvl="0" indent="-51435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lphaLcParenR"/>
                  <a:tabLst/>
                  <a:defRPr/>
                </a:pP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Dãy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kumimoji="0" lang="en-US" sz="3200" b="0" i="1" u="none" strike="noStrike" kern="0" cap="none" spc="0" normalizeH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uLnTx/>
                            <a:uFillTx/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kumimoji="0" lang="en-US" sz="3200" b="0" i="1" u="none" strike="noStrike" kern="0" cap="none" spc="0" normalizeH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3200" b="0" i="1" u="none" strike="noStrike" kern="0" cap="none" spc="0" normalizeH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kumimoji="0" lang="en-US" sz="3200" b="0" i="1" u="none" strike="noStrike" kern="0" cap="none" spc="0" normalizeH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với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công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sai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3200" b="0" i="1" u="none" strike="noStrike" kern="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𝑑</m:t>
                    </m:r>
                    <m:r>
                      <a:rPr kumimoji="0" lang="en-US" sz="3200" b="0" i="1" u="none" strike="noStrike" kern="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= 2</m:t>
                    </m:r>
                  </m:oMath>
                </a14:m>
                <a:endParaRPr kumimoji="0" lang="en-US" sz="3200" b="0" i="0" u="none" strike="noStrike" kern="0" cap="none" spc="0" normalizeH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itchFamily="18" charset="0"/>
                  <a:cs typeface="Times New Roman" pitchFamily="18" charset="0"/>
                </a:endParaRPr>
              </a:p>
              <a:p>
                <a:pPr marL="514350" lvl="0" indent="-514350">
                  <a:buAutoNum type="alphaLcParenR"/>
                </a:pP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Dãy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kern="0">
                            <a:solidFill>
                              <a:prstClr val="black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u="sng" kern="0" dirty="0" err="1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không</a:t>
                </a:r>
                <a:r>
                  <a:rPr lang="en-US" sz="3200" u="sng" kern="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u="sng" kern="0" dirty="0" err="1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phải</a:t>
                </a:r>
                <a:r>
                  <a:rPr lang="en-US" sz="3200" u="sng" kern="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cấp</a:t>
                </a:r>
                <a:r>
                  <a:rPr lang="en-US" sz="3200" kern="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cộng</a:t>
                </a:r>
                <a:endParaRPr lang="en-US" sz="3200" kern="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  <a:p>
                <a:pPr marL="514350" lvl="0" indent="-514350">
                  <a:buAutoNum type="alphaLcParenR"/>
                </a:pP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Dãy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kern="0">
                            <a:solidFill>
                              <a:prstClr val="black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cấp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cộng</a:t>
                </a:r>
                <a:r>
                  <a:rPr lang="en-US" sz="3200" kern="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với</a:t>
                </a:r>
                <a:r>
                  <a:rPr lang="en-US" sz="3200" kern="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công</a:t>
                </a:r>
                <a:r>
                  <a:rPr lang="en-US" sz="3200" kern="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sai</a:t>
                </a:r>
                <a:r>
                  <a:rPr lang="en-US" sz="3200" kern="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kern="0" dirty="0" smtClean="0"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cs typeface="Times New Roman" pitchFamily="18" charset="0"/>
                      </a:rPr>
                      <m:t>𝑑</m:t>
                    </m:r>
                    <m:r>
                      <a:rPr lang="en-US" sz="3200" i="1" kern="0" dirty="0" smtClean="0"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cs typeface="Times New Roman" pitchFamily="18" charset="0"/>
                      </a:rPr>
                      <m:t>= −4</m:t>
                    </m:r>
                  </m:oMath>
                </a14:m>
                <a:endParaRPr kumimoji="0" lang="en-US" sz="3200" b="0" i="0" u="none" strike="noStrike" kern="0" cap="none" spc="0" normalizeH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itchFamily="18" charset="0"/>
                  <a:cs typeface="Times New Roman" pitchFamily="18" charset="0"/>
                </a:endParaRPr>
              </a:p>
              <a:p>
                <a:pPr marL="514350" marR="0" lvl="0" indent="-51435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lphaLcParenR"/>
                  <a:tabLst/>
                  <a:defRPr/>
                </a:pPr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6400" y="1219200"/>
                <a:ext cx="10018058" cy="5266185"/>
              </a:xfrm>
              <a:prstGeom prst="rect">
                <a:avLst/>
              </a:prstGeom>
              <a:blipFill rotWithShape="0">
                <a:blip r:embed="rId3"/>
                <a:stretch>
                  <a:fillRect l="-1643" t="-1620" r="-1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ounded Rectangle 4"/>
          <p:cNvSpPr/>
          <p:nvPr/>
        </p:nvSpPr>
        <p:spPr>
          <a:xfrm>
            <a:off x="1419365" y="1228725"/>
            <a:ext cx="1500187" cy="54292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91107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 TÌM TÒI MỞ RỘNG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682171" y="1016000"/>
                <a:ext cx="10871200" cy="226422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0" indent="-457200" algn="just">
                  <a:buFont typeface="Wingdings" panose="05000000000000000000" pitchFamily="2" charset="2"/>
                  <a:buChar char="Ø"/>
                </a:pP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Dãy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là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cấp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cộng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 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28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sz="28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⟺</m:t>
                    </m:r>
                    <m:sSub>
                      <m:sSubPr>
                        <m:ctrlP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28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</m:oMath>
                </a14:m>
                <a:r>
                  <a:rPr lang="en-US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  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2800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ớ</m:t>
                    </m:r>
                    <m:r>
                      <m:rPr>
                        <m:sty m:val="p"/>
                      </m:rPr>
                      <a:rPr lang="en-US" sz="2800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sz="2800" i="1" ker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i="1" ker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2800" i="1" ker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i="1" ker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 ker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p>
                        <m:r>
                          <a:rPr lang="en-US" sz="2800" i="1" ker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)</a:t>
                </a:r>
              </a:p>
              <a:p>
                <a:pPr marL="457200" indent="-457200" algn="just">
                  <a:buFont typeface="Wingdings" panose="05000000000000000000" pitchFamily="2" charset="2"/>
                  <a:buChar char="Ø"/>
                </a:pP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Vậy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khi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cho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một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dãy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sz="2800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. </m:t>
                    </m:r>
                  </m:oMath>
                </a14:m>
                <a:r>
                  <a:rPr lang="fr-FR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Biết</a:t>
                </a:r>
                <a:r>
                  <a:rPr lang="fr-FR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fr-FR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fr-FR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fr-FR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lang="fr-FR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quát</a:t>
                </a:r>
                <a:r>
                  <a:rPr lang="fr-FR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=3</m:t>
                    </m:r>
                    <m:r>
                      <a:rPr lang="en-US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fr-FR" sz="32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. </a:t>
                </a:r>
                <a:r>
                  <a:rPr lang="fr-FR" sz="32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Hỏi</a:t>
                </a:r>
                <a:r>
                  <a:rPr lang="fr-FR" sz="32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dãy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đã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cho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có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phải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cấp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cộng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hay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không</a:t>
                </a:r>
                <a:r>
                  <a:rPr lang="fr-FR" sz="32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?</a:t>
                </a:r>
                <a:endParaRPr lang="fr-FR" sz="3200" dirty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171" y="1016000"/>
                <a:ext cx="10871200" cy="2264229"/>
              </a:xfrm>
              <a:prstGeom prst="rect">
                <a:avLst/>
              </a:prstGeom>
              <a:blipFill rotWithShape="0">
                <a:blip r:embed="rId3"/>
                <a:stretch>
                  <a:fillRect l="-1010" r="-561" b="-107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329" y="3149601"/>
            <a:ext cx="5162830" cy="3439886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682171" y="3686629"/>
            <a:ext cx="3556000" cy="2685142"/>
          </a:xfrm>
          <a:prstGeom prst="wedgeEllipseCallou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0" b="1" dirty="0" smtClean="0">
                <a:solidFill>
                  <a:srgbClr val="FF0000"/>
                </a:solidFill>
              </a:rPr>
              <a:t>?</a:t>
            </a:r>
            <a:endParaRPr lang="en-US" sz="1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97384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 TÌM TÒI MỞ RỘNG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660400" y="609600"/>
                <a:ext cx="10871200" cy="534125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endParaRPr lang="en-US" sz="28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pháp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chứng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minh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sz="2800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u="sng" dirty="0" err="1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2800" b="1" u="sng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thứ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+1</m:t>
                        </m:r>
                      </m:sub>
                    </m:sSub>
                  </m:oMath>
                </a14:m>
                <a:endParaRPr lang="en-US" sz="28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u="sng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2800" b="1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Xét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hiệu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𝒅</m:t>
                    </m:r>
                  </m:oMath>
                </a14:m>
                <a:endParaRPr lang="en-US" sz="2800" b="1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+)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b="1" i="1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lang="en-US" sz="2800" b="1" i="1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endParaRPr lang="en-US" sz="2800" b="1" i="1" dirty="0" smtClean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+)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b="1" u="sng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2800" b="1" u="sng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tức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))</m:t>
                    </m:r>
                  </m:oMath>
                </a14:m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8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/>
                <a:endParaRPr lang="en-US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400" y="609600"/>
                <a:ext cx="10871200" cy="5341257"/>
              </a:xfrm>
              <a:prstGeom prst="rect">
                <a:avLst/>
              </a:prstGeom>
              <a:blipFill rotWithShape="0">
                <a:blip r:embed="rId3"/>
                <a:stretch>
                  <a:fillRect l="-1121" r="-112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29272794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101600" y="598252"/>
                <a:ext cx="6095998" cy="5571687"/>
              </a:xfr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>
                <a:normAutofit fontScale="85000" lnSpcReduction="20000"/>
              </a:bodyPr>
              <a:lstStyle/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20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với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. </m:t>
                    </m:r>
                  </m:oMath>
                </a14:m>
                <a:r>
                  <a:rPr lang="en-US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Chứng 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minh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rằng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𝒅</m:t>
                    </m:r>
                  </m:oMath>
                </a14:m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endPara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B1. 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3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−1</m:t>
                    </m:r>
                  </m:oMath>
                </a14:m>
                <a:r>
                  <a:rPr lang="en-US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</a:t>
                </a:r>
                <a:endParaRPr lang="en-US" dirty="0" smtClean="0"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⟹</m:t>
                    </m:r>
                    <m:sSub>
                      <m:sSubPr>
                        <m:ctrlP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+1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−1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B2.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Xét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b="1" i="1">
                        <a:solidFill>
                          <a:srgbClr val="00B0F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+2−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−1</m:t>
                        </m:r>
                      </m:e>
                    </m:d>
                  </m:oMath>
                </a14:m>
                <a:endParaRPr lang="en-US" i="1" dirty="0"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</a:t>
                </a:r>
                <a:r>
                  <a:rPr lang="en-US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+2−3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endParaRPr lang="en-US" i="1" dirty="0" smtClean="0"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</m:oMath>
                </a14:m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</a:t>
                </a: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</m:oMath>
                </a14:m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=2</m:t>
                    </m:r>
                  </m:oMath>
                </a14:m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101600" y="598252"/>
                <a:ext cx="6095998" cy="5571687"/>
              </a:xfrm>
              <a:blipFill rotWithShape="0">
                <a:blip r:embed="rId2"/>
                <a:stretch>
                  <a:fillRect l="-1600" r="-1500" b="-3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Content Placeholder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6197600" y="598252"/>
                <a:ext cx="5839502" cy="5571687"/>
              </a:xfr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>
                <a:normAutofit fontScale="85000" lnSpcReduction="20000"/>
              </a:bodyPr>
              <a:lstStyle/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20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b="1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e>
                      <m:sup>
                        <m: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p>
                    </m:sSup>
                  </m:oMath>
                </a14:m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với 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b="1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b="1" i="0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. </m:t>
                    </m:r>
                  </m:oMath>
                </a14:m>
                <a:endParaRPr lang="en-US" b="1" dirty="0" smtClean="0">
                  <a:solidFill>
                    <a:srgbClr val="00B05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20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Hỏi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hay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? </a:t>
                </a: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B1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Ta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en-US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⟹</m:t>
                    </m:r>
                    <m:sSub>
                      <m:sSubPr>
                        <m:ctrlP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+1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=2.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p>
                    </m:sSup>
                  </m:oMath>
                </a14:m>
                <a:endParaRPr lang="en-US" dirty="0"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Xét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b="1" i="1">
                        <a:solidFill>
                          <a:srgbClr val="00B0F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=2.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p>
                    </m:sSup>
                  </m:oMath>
                </a14:m>
                <a:endParaRPr lang="en-US" b="0" i="1" dirty="0" smtClean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US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en-US" i="1" dirty="0" smtClean="0"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</a:t>
                </a: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dirty="0" smtClean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endParaRPr lang="en-US" dirty="0"/>
              </a:p>
            </p:txBody>
          </p:sp>
        </mc:Choice>
        <mc:Fallback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197600" y="598252"/>
                <a:ext cx="5839502" cy="5571687"/>
              </a:xfrm>
              <a:blipFill rotWithShape="0">
                <a:blip r:embed="rId3"/>
                <a:stretch>
                  <a:fillRect l="-1670" r="-15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799404" y="0"/>
            <a:ext cx="6796391" cy="55447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 TÌM TÒI MỞ RỘNG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01598" y="598252"/>
            <a:ext cx="1585913" cy="48851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3: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6197599" y="606260"/>
            <a:ext cx="1585913" cy="48851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4: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0950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37540" y="701644"/>
            <a:ext cx="10871200" cy="1283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ounded Rectangle 4"/>
              <p:cNvSpPr/>
              <p:nvPr/>
            </p:nvSpPr>
            <p:spPr>
              <a:xfrm>
                <a:off x="222250" y="701644"/>
                <a:ext cx="11747500" cy="4333421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1, 4, 7, 10, 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….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theo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</a:p>
              <a:p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=3</m:t>
                    </m:r>
                  </m:oMath>
                </a14:m>
                <a:endParaRPr lang="en-US" sz="2800" b="0" i="1" dirty="0" smtClean="0">
                  <a:solidFill>
                    <a:srgbClr val="FF0000"/>
                  </a:solidFill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=1</m:t>
                      </m:r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; </m:t>
                      </m:r>
                      <m:sSub>
                        <m:sSubPr>
                          <m:ctrlP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=4; </m:t>
                      </m:r>
                      <m:sSub>
                        <m:sSubPr>
                          <m:ctrlP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=7;</m:t>
                      </m:r>
                      <m:sSub>
                        <m:sSubPr>
                          <m:ctrlP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=10;</m:t>
                      </m:r>
                    </m:oMath>
                  </m:oMathPara>
                </a14:m>
                <a:endParaRPr lang="en-US" sz="2800" b="0" i="1" dirty="0" smtClean="0">
                  <a:solidFill>
                    <a:schemeClr val="tx1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5</m:t>
                          </m:r>
                        </m:sub>
                      </m:sSub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=10+3=13;</m:t>
                      </m:r>
                    </m:oMath>
                  </m:oMathPara>
                </a14:m>
                <a:endParaRPr lang="en-US" sz="2800" b="0" i="1" dirty="0" smtClean="0">
                  <a:solidFill>
                    <a:schemeClr val="tx1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6</m:t>
                          </m:r>
                        </m:sub>
                      </m:sSub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=13+3=16</m:t>
                      </m:r>
                    </m:oMath>
                  </m:oMathPara>
                </a14:m>
                <a:endParaRPr lang="en-US" sz="2800" b="0" i="1" dirty="0" smtClean="0">
                  <a:solidFill>
                    <a:schemeClr val="tx1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7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=1</m:t>
                      </m:r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6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+3=</m:t>
                      </m:r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19</m:t>
                      </m:r>
                    </m:oMath>
                  </m:oMathPara>
                </a14:m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theo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</a:p>
              <a:p>
                <a:pPr algn="ctr"/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1, 4, 7, 10, 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13, 16; 19</a:t>
                </a:r>
                <a:endParaRPr 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Rounded 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250" y="701644"/>
                <a:ext cx="11747500" cy="4333421"/>
              </a:xfrm>
              <a:prstGeom prst="roundRect">
                <a:avLst/>
              </a:prstGeom>
              <a:blipFill rotWithShape="0">
                <a:blip r:embed="rId3"/>
                <a:stretch>
                  <a:fillRect t="-1399"/>
                </a:stretch>
              </a:blipFill>
              <a:ln>
                <a:solidFill>
                  <a:schemeClr val="bg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Rounded Rectangle 8"/>
              <p:cNvSpPr/>
              <p:nvPr/>
            </p:nvSpPr>
            <p:spPr>
              <a:xfrm>
                <a:off x="222250" y="5317774"/>
                <a:ext cx="11414760" cy="1213940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Hãy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ố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2020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bằng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bao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nhiêu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 </a:t>
                </a:r>
              </a:p>
              <a:p>
                <a:pPr algn="ctr"/>
                <a:r>
                  <a:rPr lang="en-US" sz="3200" b="1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𝟐𝟎𝟐𝟎</m:t>
                        </m:r>
                      </m:sub>
                    </m:sSub>
                    <m:r>
                      <a:rPr lang="en-US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=?</m:t>
                    </m:r>
                  </m:oMath>
                </a14:m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9" name="Rounded 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250" y="5317774"/>
                <a:ext cx="11414760" cy="1213940"/>
              </a:xfrm>
              <a:prstGeom prst="roundRect">
                <a:avLst/>
              </a:prstGeom>
              <a:blipFill rotWithShape="0">
                <a:blip r:embed="rId4"/>
                <a:stretch>
                  <a:fillRect b="-8867"/>
                </a:stretch>
              </a:blip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679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37540" y="701644"/>
            <a:ext cx="10871200" cy="1283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95860" y="970711"/>
                <a:ext cx="11554559" cy="101438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với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b="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𝑁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biết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d.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ậy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để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 số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u="sng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u="sng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u="sng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ta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làm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như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thế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nào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  <a:endParaRPr lang="en-US" sz="28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860" y="970711"/>
                <a:ext cx="11554559" cy="1014380"/>
              </a:xfrm>
              <a:prstGeom prst="rect">
                <a:avLst/>
              </a:prstGeom>
              <a:blipFill rotWithShape="0">
                <a:blip r:embed="rId3"/>
                <a:stretch>
                  <a:fillRect l="-1108" t="-5988" r="-1055" b="-125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loud Callout 3"/>
          <p:cNvSpPr/>
          <p:nvPr/>
        </p:nvSpPr>
        <p:spPr>
          <a:xfrm>
            <a:off x="4312490" y="2254159"/>
            <a:ext cx="3973914" cy="2637882"/>
          </a:xfrm>
          <a:prstGeom prst="cloudCallou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dirty="0" smtClean="0"/>
              <a:t>?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198619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II. SỐ HẠNG TỔNG QUÁT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2171" y="1016000"/>
            <a:ext cx="10871200" cy="2264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682171" y="609600"/>
                <a:ext cx="10072915" cy="74475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ĐỊNH LÍ 1: </a:t>
                </a: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bởi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biết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</m:t>
                    </m:r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𝒅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𝟐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𝟓</m:t>
                        </m:r>
                      </m:sub>
                    </m:sSub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𝟐𝟎𝟐𝟎</m:t>
                        </m:r>
                      </m:sub>
                    </m:sSub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Theo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(2) ta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5</m:t>
                          </m:r>
                        </m:sub>
                      </m:sSub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+4</m:t>
                      </m:r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=3+4∗2=11</m:t>
                      </m:r>
                    </m:oMath>
                  </m:oMathPara>
                </a14:m>
                <a:endParaRPr lang="en-US" sz="2800" b="0" i="1" dirty="0" smtClean="0">
                  <a:solidFill>
                    <a:schemeClr val="tx1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2020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+2019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=3+2019∗2=4041</m:t>
                      </m:r>
                    </m:oMath>
                  </m:oMathPara>
                </a14:m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171" y="609600"/>
                <a:ext cx="10072915" cy="7447552"/>
              </a:xfrm>
              <a:prstGeom prst="rect">
                <a:avLst/>
              </a:prstGeom>
              <a:blipFill rotWithShape="0">
                <a:blip r:embed="rId3"/>
                <a:stretch>
                  <a:fillRect l="-1271" t="-8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1651428" y="2295178"/>
                <a:ext cx="9103658" cy="98505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e>
                      </m:d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𝒅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  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𝒗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ớ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𝒏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𝟐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(</m:t>
                      </m:r>
                      <m:r>
                        <a:rPr lang="en-US" sz="36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𝟐</m:t>
                      </m:r>
                      <m:r>
                        <a:rPr lang="en-US" sz="36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800" b="1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1428" y="2295178"/>
                <a:ext cx="9103658" cy="98505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858471" y="3569373"/>
            <a:ext cx="1585913" cy="48851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5: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6486227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98171" y="18525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TRÒ CHƠI XẾP HÌNH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2171" y="1016000"/>
            <a:ext cx="10871200" cy="2264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258837" y="551925"/>
                <a:ext cx="11661422" cy="74174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Mai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Hùng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chơi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trò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xếp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que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diêm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thành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sàn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cách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xếp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thể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hiện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như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hình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Hỏi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ếu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100 </a:t>
                </a:r>
                <a:r>
                  <a:rPr lang="en-US" sz="2800" b="1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tầng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cần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bao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nhiêu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que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diêm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để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xếp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tầng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đế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r>
                  <a:rPr lang="en-US" sz="28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𝒅</m:t>
                    </m:r>
                    <m:r>
                      <a:rPr lang="en-US" sz="2800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𝟒</m:t>
                    </m:r>
                  </m:oMath>
                </a14:m>
                <a:endParaRPr 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Áp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dụng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(2) ta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100</m:t>
                        </m:r>
                      </m:sub>
                    </m:sSub>
                    <m:r>
                      <a:rPr lang="en-US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+99</m:t>
                    </m:r>
                    <m:r>
                      <a:rPr lang="en-US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=3+99∗4=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𝟑𝟗𝟗</m:t>
                    </m:r>
                  </m:oMath>
                </a14:m>
                <a:endParaRPr 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100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tầng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399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que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diêm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để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xếp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tầng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đế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837" y="551925"/>
                <a:ext cx="11661422" cy="7417415"/>
              </a:xfrm>
              <a:prstGeom prst="rect">
                <a:avLst/>
              </a:prstGeom>
              <a:blipFill rotWithShape="0">
                <a:blip r:embed="rId3"/>
                <a:stretch>
                  <a:fillRect l="-1045" t="-905" r="-4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81" y="1062390"/>
            <a:ext cx="7447713" cy="3138135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726" y="1016000"/>
            <a:ext cx="1353914" cy="5978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915968" y="1016000"/>
            <a:ext cx="1154763" cy="5978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diêm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7556724" y="1615131"/>
            <a:ext cx="1359243" cy="5651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915968" y="1615131"/>
            <a:ext cx="1159307" cy="5651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535032" y="2195306"/>
            <a:ext cx="1359243" cy="52097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8907733" y="2196119"/>
            <a:ext cx="1159307" cy="52097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543273" y="2741731"/>
            <a:ext cx="1367951" cy="54623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894275" y="2725907"/>
            <a:ext cx="1166734" cy="54623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7564965" y="3287441"/>
            <a:ext cx="1337495" cy="47088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….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8941345" y="3273418"/>
            <a:ext cx="1140758" cy="47088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…….</a:t>
            </a: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7548490" y="3775538"/>
            <a:ext cx="1359243" cy="66820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100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8907733" y="3765540"/>
            <a:ext cx="1159307" cy="67600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0069244" y="1014721"/>
            <a:ext cx="1848932" cy="5978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ounded Rectangle 22"/>
              <p:cNvSpPr/>
              <p:nvPr/>
            </p:nvSpPr>
            <p:spPr>
              <a:xfrm>
                <a:off x="10069245" y="1613852"/>
                <a:ext cx="1856208" cy="565164"/>
              </a:xfrm>
              <a:prstGeom prst="round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=3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Rounded 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9245" y="1613852"/>
                <a:ext cx="1856208" cy="565164"/>
              </a:xfrm>
              <a:prstGeom prst="round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ounded Rectangle 23"/>
              <p:cNvSpPr/>
              <p:nvPr/>
            </p:nvSpPr>
            <p:spPr>
              <a:xfrm>
                <a:off x="10061010" y="2194840"/>
                <a:ext cx="1856208" cy="52097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4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7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Rounded 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1010" y="2194840"/>
                <a:ext cx="1856208" cy="520970"/>
              </a:xfrm>
              <a:prstGeom prst="round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ounded Rectangle 24"/>
              <p:cNvSpPr/>
              <p:nvPr/>
            </p:nvSpPr>
            <p:spPr>
              <a:xfrm>
                <a:off x="10047550" y="2724628"/>
                <a:ext cx="1868099" cy="546232"/>
              </a:xfrm>
              <a:prstGeom prst="round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=11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5" name="Rounded 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47550" y="2724628"/>
                <a:ext cx="1868099" cy="546232"/>
              </a:xfrm>
              <a:prstGeom prst="round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ounded Rectangle 25"/>
          <p:cNvSpPr/>
          <p:nvPr/>
        </p:nvSpPr>
        <p:spPr>
          <a:xfrm>
            <a:off x="10094621" y="3272139"/>
            <a:ext cx="1826507" cy="47088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…….</a:t>
            </a:r>
            <a:endParaRPr lang="en-US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ounded Rectangle 26"/>
              <p:cNvSpPr/>
              <p:nvPr/>
            </p:nvSpPr>
            <p:spPr>
              <a:xfrm>
                <a:off x="10061010" y="3764089"/>
                <a:ext cx="1856208" cy="677132"/>
              </a:xfrm>
              <a:prstGeom prst="round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𝟏𝟎𝟎</m:t>
                          </m:r>
                        </m:sub>
                      </m:sSub>
                      <m:r>
                        <a:rPr lang="en-U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𝟑𝟗𝟗</m:t>
                      </m:r>
                    </m:oMath>
                  </m:oMathPara>
                </a14:m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Rounded 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1010" y="3764089"/>
                <a:ext cx="1856208" cy="677132"/>
              </a:xfrm>
              <a:prstGeom prst="round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Curved Left Arrow 27"/>
          <p:cNvSpPr/>
          <p:nvPr/>
        </p:nvSpPr>
        <p:spPr>
          <a:xfrm>
            <a:off x="11432404" y="1739109"/>
            <a:ext cx="432202" cy="661367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+4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29" name="Curved Left Arrow 28"/>
          <p:cNvSpPr/>
          <p:nvPr/>
        </p:nvSpPr>
        <p:spPr>
          <a:xfrm>
            <a:off x="11467491" y="2421841"/>
            <a:ext cx="432202" cy="661367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+4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30" name="Curved Left Arrow 29"/>
          <p:cNvSpPr/>
          <p:nvPr/>
        </p:nvSpPr>
        <p:spPr>
          <a:xfrm>
            <a:off x="11515190" y="3053447"/>
            <a:ext cx="423387" cy="661367"/>
          </a:xfrm>
          <a:prstGeom prst="curvedLeftArrow">
            <a:avLst>
              <a:gd name="adj1" fmla="val 25000"/>
              <a:gd name="adj2" fmla="val 59997"/>
              <a:gd name="adj3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+4</a:t>
            </a:r>
            <a:endParaRPr lang="en-U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39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Group 5186"/>
          <p:cNvGrpSpPr/>
          <p:nvPr/>
        </p:nvGrpSpPr>
        <p:grpSpPr>
          <a:xfrm>
            <a:off x="3505200" y="2057428"/>
            <a:ext cx="2743200" cy="2743200"/>
            <a:chOff x="2880" y="360"/>
            <a:chExt cx="4320" cy="4320"/>
          </a:xfrm>
        </p:grpSpPr>
        <p:sp>
          <p:nvSpPr>
            <p:cNvPr id="14338" name="Oval 5187"/>
            <p:cNvSpPr/>
            <p:nvPr/>
          </p:nvSpPr>
          <p:spPr>
            <a:xfrm>
              <a:off x="2880" y="360"/>
              <a:ext cx="4320" cy="4320"/>
            </a:xfrm>
            <a:prstGeom prst="ellipse">
              <a:avLst/>
            </a:prstGeom>
            <a:solidFill>
              <a:srgbClr val="33CCCC"/>
            </a:solidFill>
            <a:ln w="38100" cap="flat" cmpd="dbl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14339" name="_s1038"/>
            <p:cNvSpPr/>
            <p:nvPr/>
          </p:nvSpPr>
          <p:spPr>
            <a:xfrm flipH="1">
              <a:off x="3780" y="3960"/>
              <a:ext cx="360" cy="41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0" name="_s1042"/>
            <p:cNvSpPr/>
            <p:nvPr/>
          </p:nvSpPr>
          <p:spPr>
            <a:xfrm flipH="1" flipV="1">
              <a:off x="3060" y="1800"/>
              <a:ext cx="540" cy="18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1" name="Straight Connector 5190"/>
            <p:cNvSpPr/>
            <p:nvPr/>
          </p:nvSpPr>
          <p:spPr>
            <a:xfrm>
              <a:off x="5040" y="360"/>
              <a:ext cx="0" cy="54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2" name="_s1030"/>
            <p:cNvSpPr/>
            <p:nvPr/>
          </p:nvSpPr>
          <p:spPr>
            <a:xfrm flipV="1">
              <a:off x="6591" y="1620"/>
              <a:ext cx="429" cy="18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3" name="Straight Connector 5192"/>
            <p:cNvSpPr/>
            <p:nvPr/>
          </p:nvSpPr>
          <p:spPr>
            <a:xfrm>
              <a:off x="6300" y="3600"/>
              <a:ext cx="540" cy="18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4" name="Oval 5193"/>
            <p:cNvSpPr/>
            <p:nvPr/>
          </p:nvSpPr>
          <p:spPr>
            <a:xfrm>
              <a:off x="4860" y="2340"/>
              <a:ext cx="360" cy="360"/>
            </a:xfrm>
            <a:prstGeom prst="ellipse">
              <a:avLst/>
            </a:prstGeom>
            <a:solidFill>
              <a:srgbClr val="33CCCC"/>
            </a:solidFill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en-US" altLang="zh-CN">
                <a:latin typeface="Arial" panose="020B0604020202020204" pitchFamily="34" charset="0"/>
              </a:endParaRPr>
            </a:p>
          </p:txBody>
        </p:sp>
      </p:grpSp>
      <p:sp>
        <p:nvSpPr>
          <p:cNvPr id="5148" name="Text Box 5147"/>
          <p:cNvSpPr txBox="1"/>
          <p:nvPr/>
        </p:nvSpPr>
        <p:spPr>
          <a:xfrm>
            <a:off x="5715000" y="5562628"/>
            <a:ext cx="4419600" cy="68580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sz="40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HẾT THỜI GIAN</a:t>
            </a:r>
            <a:endParaRPr lang="vi-VN" altLang="x-none" sz="4000" b="1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3" name="Rectangle 5122"/>
          <p:cNvSpPr/>
          <p:nvPr/>
        </p:nvSpPr>
        <p:spPr>
          <a:xfrm>
            <a:off x="5638800" y="2743228"/>
            <a:ext cx="304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8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</a:t>
            </a:r>
          </a:p>
        </p:txBody>
      </p:sp>
      <p:sp>
        <p:nvSpPr>
          <p:cNvPr id="5124" name="Rectangle 5123"/>
          <p:cNvSpPr/>
          <p:nvPr/>
        </p:nvSpPr>
        <p:spPr>
          <a:xfrm>
            <a:off x="5486400" y="38862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</a:t>
            </a:r>
          </a:p>
        </p:txBody>
      </p:sp>
      <p:sp>
        <p:nvSpPr>
          <p:cNvPr id="5126" name="Rectangle 5125"/>
          <p:cNvSpPr/>
          <p:nvPr/>
        </p:nvSpPr>
        <p:spPr>
          <a:xfrm>
            <a:off x="4191000" y="40386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3</a:t>
            </a:r>
          </a:p>
        </p:txBody>
      </p:sp>
      <p:sp>
        <p:nvSpPr>
          <p:cNvPr id="5128" name="Rectangle 5127"/>
          <p:cNvSpPr/>
          <p:nvPr/>
        </p:nvSpPr>
        <p:spPr>
          <a:xfrm>
            <a:off x="4724400" y="22098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5</a:t>
            </a:r>
          </a:p>
        </p:txBody>
      </p:sp>
      <p:sp>
        <p:nvSpPr>
          <p:cNvPr id="5129" name="Rectangle 5128"/>
          <p:cNvSpPr/>
          <p:nvPr/>
        </p:nvSpPr>
        <p:spPr>
          <a:xfrm>
            <a:off x="3810000" y="28956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4</a:t>
            </a:r>
          </a:p>
        </p:txBody>
      </p:sp>
      <p:pic>
        <p:nvPicPr>
          <p:cNvPr id="5131" name="Picture 5130" descr="kim phut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5200" y="2051078"/>
            <a:ext cx="2749550" cy="274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47" name="Rectangle 5146"/>
          <p:cNvSpPr/>
          <p:nvPr/>
        </p:nvSpPr>
        <p:spPr>
          <a:xfrm>
            <a:off x="4724400" y="22098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0</a:t>
            </a:r>
          </a:p>
        </p:txBody>
      </p:sp>
      <p:sp>
        <p:nvSpPr>
          <p:cNvPr id="14353" name="Oval 5131"/>
          <p:cNvSpPr/>
          <p:nvPr/>
        </p:nvSpPr>
        <p:spPr>
          <a:xfrm>
            <a:off x="4800600" y="3352828"/>
            <a:ext cx="152400" cy="1524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en-US" altLang="zh-CN">
              <a:latin typeface="Arial" panose="020B0604020202020204" pitchFamily="34" charset="0"/>
            </a:endParaRPr>
          </a:p>
        </p:txBody>
      </p:sp>
      <p:pic>
        <p:nvPicPr>
          <p:cNvPr id="5150" name="Picture 5149" descr="slide0002_image0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0126" y="5534054"/>
            <a:ext cx="904875" cy="790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55" name="Straight Connector 5150"/>
          <p:cNvSpPr/>
          <p:nvPr/>
        </p:nvSpPr>
        <p:spPr>
          <a:xfrm>
            <a:off x="4191000" y="6324628"/>
            <a:ext cx="2057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</p:sp>
      <p:pic>
        <p:nvPicPr>
          <p:cNvPr id="5154" name="Picture 5153" descr="CHAY XE DAP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00600" y="5562628"/>
            <a:ext cx="901700" cy="787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57" name="Picture 5194" descr="dong ho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67513" y="2151091"/>
            <a:ext cx="2749550" cy="274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96" name="Rectangle 5195"/>
          <p:cNvSpPr/>
          <p:nvPr/>
        </p:nvSpPr>
        <p:spPr>
          <a:xfrm>
            <a:off x="8591551" y="2514628"/>
            <a:ext cx="1238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3</a:t>
            </a:r>
          </a:p>
        </p:txBody>
      </p:sp>
      <p:sp>
        <p:nvSpPr>
          <p:cNvPr id="5197" name="Rectangle 5196"/>
          <p:cNvSpPr/>
          <p:nvPr/>
        </p:nvSpPr>
        <p:spPr>
          <a:xfrm>
            <a:off x="8943976" y="2819428"/>
            <a:ext cx="1238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5</a:t>
            </a:r>
          </a:p>
        </p:txBody>
      </p:sp>
      <p:sp>
        <p:nvSpPr>
          <p:cNvPr id="5198" name="Rectangle 5197"/>
          <p:cNvSpPr/>
          <p:nvPr/>
        </p:nvSpPr>
        <p:spPr>
          <a:xfrm>
            <a:off x="9150351" y="3352828"/>
            <a:ext cx="1238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7</a:t>
            </a:r>
          </a:p>
        </p:txBody>
      </p:sp>
      <p:sp>
        <p:nvSpPr>
          <p:cNvPr id="5199" name="Rectangle 5198"/>
          <p:cNvSpPr/>
          <p:nvPr/>
        </p:nvSpPr>
        <p:spPr>
          <a:xfrm>
            <a:off x="8921750" y="38100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10</a:t>
            </a:r>
          </a:p>
        </p:txBody>
      </p:sp>
      <p:sp>
        <p:nvSpPr>
          <p:cNvPr id="5200" name="Rectangle 5199"/>
          <p:cNvSpPr/>
          <p:nvPr/>
        </p:nvSpPr>
        <p:spPr>
          <a:xfrm>
            <a:off x="7997825" y="4267228"/>
            <a:ext cx="26035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15</a:t>
            </a:r>
          </a:p>
        </p:txBody>
      </p:sp>
      <p:sp>
        <p:nvSpPr>
          <p:cNvPr id="5201" name="Rectangle 5200"/>
          <p:cNvSpPr/>
          <p:nvPr/>
        </p:nvSpPr>
        <p:spPr>
          <a:xfrm>
            <a:off x="8486776" y="41148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12</a:t>
            </a:r>
          </a:p>
        </p:txBody>
      </p:sp>
      <p:sp>
        <p:nvSpPr>
          <p:cNvPr id="5202" name="Rectangle 5201"/>
          <p:cNvSpPr/>
          <p:nvPr/>
        </p:nvSpPr>
        <p:spPr>
          <a:xfrm>
            <a:off x="8007351" y="23622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30</a:t>
            </a:r>
          </a:p>
        </p:txBody>
      </p:sp>
      <p:sp>
        <p:nvSpPr>
          <p:cNvPr id="5203" name="Rectangle 5202"/>
          <p:cNvSpPr/>
          <p:nvPr/>
        </p:nvSpPr>
        <p:spPr>
          <a:xfrm>
            <a:off x="7542213" y="2514628"/>
            <a:ext cx="258762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27</a:t>
            </a:r>
          </a:p>
        </p:txBody>
      </p:sp>
      <p:sp>
        <p:nvSpPr>
          <p:cNvPr id="5204" name="Rectangle 5203"/>
          <p:cNvSpPr/>
          <p:nvPr/>
        </p:nvSpPr>
        <p:spPr>
          <a:xfrm>
            <a:off x="7115176" y="28194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24</a:t>
            </a:r>
          </a:p>
        </p:txBody>
      </p:sp>
      <p:sp>
        <p:nvSpPr>
          <p:cNvPr id="5205" name="Rectangle 5204"/>
          <p:cNvSpPr/>
          <p:nvPr/>
        </p:nvSpPr>
        <p:spPr>
          <a:xfrm>
            <a:off x="7008813" y="3352828"/>
            <a:ext cx="258762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22</a:t>
            </a:r>
          </a:p>
        </p:txBody>
      </p:sp>
      <p:sp>
        <p:nvSpPr>
          <p:cNvPr id="5206" name="Rectangle 5205"/>
          <p:cNvSpPr/>
          <p:nvPr/>
        </p:nvSpPr>
        <p:spPr>
          <a:xfrm>
            <a:off x="7092951" y="38862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20</a:t>
            </a:r>
          </a:p>
        </p:txBody>
      </p:sp>
      <p:sp>
        <p:nvSpPr>
          <p:cNvPr id="5207" name="Rectangle 5206"/>
          <p:cNvSpPr/>
          <p:nvPr/>
        </p:nvSpPr>
        <p:spPr>
          <a:xfrm>
            <a:off x="7542213" y="4191028"/>
            <a:ext cx="258762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18</a:t>
            </a:r>
          </a:p>
        </p:txBody>
      </p:sp>
      <p:sp>
        <p:nvSpPr>
          <p:cNvPr id="5208" name="Rectangle 5207"/>
          <p:cNvSpPr/>
          <p:nvPr/>
        </p:nvSpPr>
        <p:spPr>
          <a:xfrm>
            <a:off x="7931151" y="2362228"/>
            <a:ext cx="384175" cy="457200"/>
          </a:xfrm>
          <a:prstGeom prst="rect">
            <a:avLst/>
          </a:prstGeom>
          <a:solidFill>
            <a:srgbClr val="00FFFF"/>
          </a:solidFill>
          <a:ln w="9525">
            <a:noFill/>
          </a:ln>
        </p:spPr>
        <p:txBody>
          <a:bodyPr anchor="t"/>
          <a:lstStyle/>
          <a:p>
            <a:endParaRPr lang="en-US" altLang="zh-CN">
              <a:latin typeface="Arial" panose="020B0604020202020204" pitchFamily="34" charset="0"/>
            </a:endParaRPr>
          </a:p>
        </p:txBody>
      </p:sp>
      <p:pic>
        <p:nvPicPr>
          <p:cNvPr id="5209" name="Picture 5208" descr="kim phut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1800" y="2133628"/>
            <a:ext cx="2749550" cy="274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10" name="Rectangle 5209"/>
          <p:cNvSpPr/>
          <p:nvPr/>
        </p:nvSpPr>
        <p:spPr>
          <a:xfrm>
            <a:off x="8001000" y="2362228"/>
            <a:ext cx="2286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0</a:t>
            </a:r>
          </a:p>
        </p:txBody>
      </p:sp>
      <p:sp>
        <p:nvSpPr>
          <p:cNvPr id="14373" name="Oval 5210"/>
          <p:cNvSpPr/>
          <p:nvPr/>
        </p:nvSpPr>
        <p:spPr>
          <a:xfrm>
            <a:off x="8093076" y="3486178"/>
            <a:ext cx="104775" cy="96838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en-US" altLang="zh-CN">
              <a:latin typeface="Arial" panose="020B0604020202020204" pitchFamily="34" charset="0"/>
            </a:endParaRPr>
          </a:p>
        </p:txBody>
      </p:sp>
      <p:sp>
        <p:nvSpPr>
          <p:cNvPr id="14374" name="Rectangle 5211"/>
          <p:cNvSpPr/>
          <p:nvPr/>
        </p:nvSpPr>
        <p:spPr>
          <a:xfrm>
            <a:off x="3733800" y="841403"/>
            <a:ext cx="53340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Thời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gian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thảo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luận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: 5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phút</a:t>
            </a:r>
            <a:endParaRPr lang="en-US" sz="3600" dirty="0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5213" name="Rectangle 5212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1 PHÚT</a:t>
            </a:r>
          </a:p>
        </p:txBody>
      </p:sp>
      <p:sp>
        <p:nvSpPr>
          <p:cNvPr id="5214" name="Rectangle 5213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2 PHÚT</a:t>
            </a:r>
          </a:p>
        </p:txBody>
      </p:sp>
      <p:sp>
        <p:nvSpPr>
          <p:cNvPr id="5215" name="Rectangle 5214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3 PHÚT</a:t>
            </a:r>
          </a:p>
        </p:txBody>
      </p:sp>
      <p:sp>
        <p:nvSpPr>
          <p:cNvPr id="5216" name="Rectangle 5215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4 PHÚT</a:t>
            </a:r>
          </a:p>
        </p:txBody>
      </p:sp>
      <p:sp>
        <p:nvSpPr>
          <p:cNvPr id="44" name="Rectangle 43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HOẠT ĐỘNG: BÀI TẬP NHÓM</a:t>
            </a:r>
            <a:endParaRPr 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396483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mph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1" presetClass="emph" presetSubtype="2" accel="50000" decel="50000" fill="hold" nodeType="withEffect">
                                  <p:stCondLst>
                                    <p:cond delay="5900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0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1" presetClass="exit" presetSubtype="0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5000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mph" presetSubtype="2" accel="50000" decel="50000" fill="hold" nodeType="withEffect">
                                  <p:stCondLst>
                                    <p:cond delay="12000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4" presetClass="entr" presetSubtype="16" fill="hold" nodeType="withEffect">
                                  <p:stCondLst>
                                    <p:cond delay="120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0"/>
                                        <p:tgtEl>
                                          <p:spTgt spid="5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1" presetClass="exit" presetSubtype="0" fill="hold" nodeType="withEffect">
                                  <p:stCondLst>
                                    <p:cond delay="12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" dur="5000"/>
                                        <p:tgtEl>
                                          <p:spTgt spid="5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mph" presetSubtype="2" accel="50000" decel="50000" fill="hold" nodeType="withEffect">
                                  <p:stCondLst>
                                    <p:cond delay="18300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4" presetClass="entr" presetSubtype="16" fill="hold" nodeType="withEffect">
                                  <p:stCondLst>
                                    <p:cond delay="180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0"/>
                                        <p:tgtEl>
                                          <p:spTgt spid="5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1" presetClass="exit" presetSubtype="0" fill="hold" nodeType="withEffect">
                                  <p:stCondLst>
                                    <p:cond delay="18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3" dur="5000"/>
                                        <p:tgtEl>
                                          <p:spTgt spid="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mph" presetSubtype="2" accel="50000" decel="50000" fill="hold" nodeType="withEffect">
                                  <p:stCondLst>
                                    <p:cond delay="242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9" presetID="4" presetClass="entr" presetSubtype="16" fill="hold" nodeType="withEffect">
                                  <p:stCondLst>
                                    <p:cond delay="240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0"/>
                                        <p:tgtEl>
                                          <p:spTgt spid="5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1" presetClass="exit" presetSubtype="0" fill="hold" nodeType="withEffect">
                                  <p:stCondLst>
                                    <p:cond delay="24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3" dur="5000"/>
                                        <p:tgtEl>
                                          <p:spTgt spid="5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8" presetID="1" presetClass="emph" presetSubtype="2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270000"/>
                                  </p:stCondLst>
                                  <p:childTnLst>
                                    <p:animRot by="-21600000">
                                      <p:cBhvr>
                                        <p:cTn id="83" dur="30000" fill="hold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1" presetClass="emph" presetSubtype="2" accel="50000" decel="50000" fill="hold" nodeType="withEffect">
                                  <p:stCondLst>
                                    <p:cond delay="27000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52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52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52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mph" presetSubtype="2" accel="50000" decel="50000" fill="hold" nodeType="withEffect">
                                  <p:stCondLst>
                                    <p:cond delay="27200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500" fill="hold"/>
                                        <p:tgtEl>
                                          <p:spTgt spid="52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52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52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mph" presetSubtype="2" accel="50000" decel="50000" fill="hold" nodeType="withEffect">
                                  <p:stCondLst>
                                    <p:cond delay="27500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500" fill="hold"/>
                                        <p:tgtEl>
                                          <p:spTgt spid="52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52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52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mph" presetSubtype="2" accel="50000" decel="50000" fill="hold" nodeType="withEffect">
                                  <p:stCondLst>
                                    <p:cond delay="27700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mph" presetSubtype="2" accel="50000" decel="50000" fill="hold" nodeType="withEffect">
                                  <p:stCondLst>
                                    <p:cond delay="280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mph" presetSubtype="2" accel="50000" decel="50000" fill="hold" nodeType="withEffect">
                                  <p:stCondLst>
                                    <p:cond delay="282000"/>
                                  </p:stCondLst>
                                  <p:childTnLst>
                                    <p:animClr clrSpc="rgb" dir="cw">
                                      <p:cBhvr>
                                        <p:cTn id="105" dur="5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mph" presetSubtype="2" accel="50000" decel="50000" fill="hold" nodeType="withEffect">
                                  <p:stCondLst>
                                    <p:cond delay="284000"/>
                                  </p:stCondLst>
                                  <p:childTnLst>
                                    <p:animClr clrSpc="rgb" dir="cw">
                                      <p:cBhvr>
                                        <p:cTn id="109" dur="500" fill="hold"/>
                                        <p:tgtEl>
                                          <p:spTgt spid="52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52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52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mph" presetSubtype="2" accel="50000" decel="50000" fill="hold" nodeType="withEffect">
                                  <p:stCondLst>
                                    <p:cond delay="287000"/>
                                  </p:stCondLst>
                                  <p:childTnLst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52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52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52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mph" presetSubtype="2" accel="50000" decel="50000" fill="hold" nodeType="withEffect">
                                  <p:stCondLst>
                                    <p:cond delay="290000"/>
                                  </p:stCondLst>
                                  <p:childTnLst>
                                    <p:animClr clrSpc="rgb" dir="cw">
                                      <p:cBhvr>
                                        <p:cTn id="117" dur="500" fill="hold"/>
                                        <p:tgtEl>
                                          <p:spTgt spid="51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51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51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mph" presetSubtype="2" accel="50000" decel="50000" fill="hold" nodeType="withEffect">
                                  <p:stCondLst>
                                    <p:cond delay="29200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mph" presetSubtype="2" accel="50000" decel="50000" fill="hold" nodeType="withEffect">
                                  <p:stCondLst>
                                    <p:cond delay="29400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mph" presetSubtype="2" accel="50000" decel="50000" fill="hold" nodeType="withEffect">
                                  <p:stCondLst>
                                    <p:cond delay="297000"/>
                                  </p:stCondLst>
                                  <p:childTnLst>
                                    <p:animClr clrSpc="rgb" dir="cw">
                                      <p:cBhvr>
                                        <p:cTn id="129" dur="500" fill="hold"/>
                                        <p:tgtEl>
                                          <p:spTgt spid="51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51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51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8" presetID="1" presetClass="emph" presetSubtype="2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500" fill="hold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54"/>
                  </p:tgtEl>
                </p:cond>
              </p:nextCondLst>
            </p:seq>
          </p:childTnLst>
        </p:cTn>
      </p:par>
    </p:tnLst>
    <p:bldLst>
      <p:bldP spid="5148" grpId="0" bldLvl="0" animBg="1"/>
      <p:bldP spid="4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860612" y="443753"/>
                <a:ext cx="10206317" cy="127747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u="sng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1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4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Hỏi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4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  <a:endParaRPr lang="en-US" sz="4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2" y="443753"/>
                <a:ext cx="10206317" cy="127747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860612" y="2061884"/>
            <a:ext cx="4482913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2, 5, 6, 8, 11,…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0611" y="3370730"/>
            <a:ext cx="4482914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3, 6, 9, 12, 15,…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557963" y="2061884"/>
            <a:ext cx="4329112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3, -1, 2, 5, 7,…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57963" y="3370730"/>
            <a:ext cx="4329112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1, 4, 7, 10, 12,…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70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5" presetClass="emph" presetSubtype="0" repeatCount="indefinite" fill="hold" grpId="2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6" grpId="1" animBg="1"/>
      <p:bldP spid="16" grpId="2" animBg="1"/>
      <p:bldP spid="17" grpId="0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414338" y="443753"/>
                <a:ext cx="11087100" cy="127747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u="sng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</a:t>
                </a:r>
                <a:r>
                  <a:rPr lang="en-US" sz="4000" b="1" u="sng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đúng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4000" i="1"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latin typeface="Cambria Math" panose="02040503050406030204" pitchFamily="18" charset="0"/>
                      </a:rPr>
                      <m:t>≠0</m:t>
                    </m:r>
                  </m:oMath>
                </a14:m>
                <a:r>
                  <a:rPr lang="en-US" sz="4000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40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338" y="443753"/>
                <a:ext cx="11087100" cy="127747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860612" y="2061884"/>
                <a:ext cx="4640076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600" i="1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2" y="2061884"/>
                <a:ext cx="4640076" cy="82923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860611" y="3370730"/>
                <a:ext cx="4640077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+1</m:t>
                        </m:r>
                      </m:e>
                    </m:d>
                    <m:r>
                      <a:rPr lang="en-US" sz="3600" i="1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1" y="3370730"/>
                <a:ext cx="4640077" cy="82923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6457951" y="2061884"/>
                <a:ext cx="4608978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−</m:t>
                    </m:r>
                    <m:d>
                      <m:d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+1</m:t>
                        </m:r>
                      </m:e>
                    </m:d>
                    <m:r>
                      <a:rPr lang="en-US" sz="3600" i="1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7951" y="2061884"/>
                <a:ext cx="4608978" cy="82923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6457951" y="3370730"/>
                <a:ext cx="4608978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r>
                      <a:rPr lang="en-US" sz="3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7951" y="3370730"/>
                <a:ext cx="4608978" cy="829234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0760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5" presetClass="emph" presetSubtype="0" repeatCount="5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8" grpId="1" animBg="1"/>
      <p:bldP spid="18" grpId="2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214314" y="0"/>
                <a:ext cx="11830049" cy="152484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000" b="1" u="sng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en-US" sz="4000" b="1" u="sng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</a:t>
                </a:r>
                <a:r>
                  <a:rPr lang="en-US" sz="4000" b="1" u="sng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4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000" i="1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40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=7−2</m:t>
                    </m:r>
                    <m:r>
                      <a:rPr lang="en-US" sz="4000" i="1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Khẳng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</a:p>
              <a:p>
                <a:pPr algn="ctr"/>
                <a:endParaRPr lang="en-US" sz="40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314" y="0"/>
                <a:ext cx="11830049" cy="152484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479050" y="1814518"/>
            <a:ext cx="11544300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 = -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79050" y="2666164"/>
            <a:ext cx="11544300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 = </a:t>
            </a:r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479050" y="3517811"/>
                <a:ext cx="11544300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 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=5; </m:t>
                    </m:r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=3; </m:t>
                    </m:r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en-US" sz="4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050" y="3517811"/>
                <a:ext cx="11544300" cy="82923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453835" y="4347045"/>
                <a:ext cx="11590528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D.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4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en-US" sz="4000" i="1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en-US" sz="4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835" y="4347045"/>
                <a:ext cx="11590528" cy="82923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7095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5" presetClass="emph" presetSubtype="0" repeatCount="5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6" grpId="1" animBg="1"/>
      <p:bldP spid="17" grpId="0" animBg="1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171449" y="1"/>
                <a:ext cx="11872913" cy="1822078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36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</a:t>
                </a:r>
                <a:r>
                  <a:rPr lang="en-US" sz="36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4</a:t>
                </a:r>
                <a:r>
                  <a:rPr lang="en-US" sz="36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Hãy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endPara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en-US" sz="36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3600" b="1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𝒖</m:t>
                                  </m:r>
                                </m:e>
                                <m:sub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𝟒</m:t>
                                  </m:r>
                                </m:sub>
                              </m:sSub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𝒖</m:t>
                                  </m:r>
                                </m:e>
                                <m:sub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𝟕</m:t>
                                  </m:r>
                                </m:sub>
                              </m:sSub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𝟏𝟗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49" y="1"/>
                <a:ext cx="11872913" cy="1822078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860612" y="2061884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</a:rPr>
                  <a:t>A.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=1;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2" y="2061884"/>
                <a:ext cx="3872753" cy="82923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860611" y="3370730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</a:rPr>
                  <a:t>B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3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;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1" y="3370730"/>
                <a:ext cx="3872753" cy="82923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6849035" y="2061884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</a:rPr>
                  <a:t>C.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;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9035" y="2061884"/>
                <a:ext cx="3872753" cy="82923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6849035" y="3370730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</a:rPr>
                  <a:t>D.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=1;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9035" y="3370730"/>
                <a:ext cx="3872753" cy="829234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71449" y="4883244"/>
                <a:ext cx="11872913" cy="1277471"/>
              </a:xfrm>
              <a:prstGeom prst="rec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2800" dirty="0" err="1" smtClean="0"/>
                  <a:t>Hướng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dẫn</a:t>
                </a:r>
                <a:r>
                  <a:rPr lang="en-US" sz="2800" dirty="0" smtClean="0"/>
                  <a:t>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𝒖</m:t>
                                </m:r>
                              </m:e>
                              <m:sub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𝟒</m:t>
                                </m:r>
                              </m:sub>
                            </m:sSub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𝟏𝟎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𝒖</m:t>
                                </m:r>
                              </m:e>
                              <m:sub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𝟕</m:t>
                                </m:r>
                              </m:sub>
                            </m:sSub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𝟏𝟗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</a:rPr>
                      <m:t>⇔</m:t>
                    </m:r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+3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=10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+6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=19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</a:rPr>
                      <m:t>⇔</m:t>
                    </m:r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=1</m:t>
                            </m:r>
                          </m:e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=3</m:t>
                            </m:r>
                          </m:e>
                        </m:eqArr>
                      </m:e>
                    </m:d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49" y="4883244"/>
                <a:ext cx="11872913" cy="1277471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745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CỦNG CỐ KIẾN THỨC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2171" y="1016000"/>
            <a:ext cx="10871200" cy="2264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682171" y="609600"/>
                <a:ext cx="10072915" cy="79060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I.ĐỊNH NGHĨA: </a:t>
                </a:r>
              </a:p>
              <a:p>
                <a:pPr>
                  <a:defRPr/>
                </a:pPr>
                <a:r>
                  <a:rPr lang="en-US" sz="2800" kern="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kern="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ker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ker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 ker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 ker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II. SỐ HẠNG TỔNG QUÁT</a:t>
                </a: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lí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1: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bởi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</a:t>
                </a: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171" y="609600"/>
                <a:ext cx="10072915" cy="7906010"/>
              </a:xfrm>
              <a:prstGeom prst="rect">
                <a:avLst/>
              </a:prstGeom>
              <a:blipFill rotWithShape="0">
                <a:blip r:embed="rId3"/>
                <a:stretch>
                  <a:fillRect l="-1271" t="-771" r="-12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ounded Rectangle 6"/>
              <p:cNvSpPr/>
              <p:nvPr/>
            </p:nvSpPr>
            <p:spPr>
              <a:xfrm>
                <a:off x="3337151" y="1741714"/>
                <a:ext cx="6386286" cy="812800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 kern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32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3200" b="1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ớ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p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3200" kern="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32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(1)</a:t>
                </a:r>
              </a:p>
            </p:txBody>
          </p:sp>
        </mc:Choice>
        <mc:Fallback>
          <p:sp>
            <p:nvSpPr>
              <p:cNvPr id="7" name="Rounded 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7151" y="1741714"/>
                <a:ext cx="6386286" cy="812800"/>
              </a:xfrm>
              <a:prstGeom prst="roundRect">
                <a:avLst/>
              </a:prstGeom>
              <a:blipFill rotWithShape="0">
                <a:blip r:embed="rId4"/>
                <a:stretch>
                  <a:fillRect b="-8029"/>
                </a:stretch>
              </a:blip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le 7"/>
              <p:cNvSpPr/>
              <p:nvPr/>
            </p:nvSpPr>
            <p:spPr>
              <a:xfrm>
                <a:off x="3232376" y="4446706"/>
                <a:ext cx="7283224" cy="812800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e>
                    </m:d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𝒗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ớ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𝒊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</m:oMath>
                </a14:m>
                <a:r>
                  <a:rPr lang="en-US" sz="3200" kern="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(2)</a:t>
                </a:r>
                <a:endParaRPr lang="en-US" sz="3200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ounded 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376" y="4446706"/>
                <a:ext cx="7283224" cy="812800"/>
              </a:xfrm>
              <a:prstGeom prst="roundRect">
                <a:avLst/>
              </a:prstGeom>
              <a:blipFill rotWithShape="0">
                <a:blip r:embed="rId5"/>
                <a:stretch>
                  <a:fillRect b="-7971"/>
                </a:stretch>
              </a:blip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45858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199"/>
            <a:ext cx="8839200" cy="769629"/>
          </a:xfrm>
          <a:prstGeom prst="rect">
            <a:avLst/>
          </a:prstGeom>
          <a:solidFill>
            <a:srgbClr val="FFFF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DẶN DÒ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42975" y="922606"/>
            <a:ext cx="10301288" cy="2715965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1; </a:t>
            </a:r>
            <a:r>
              <a:rPr lang="en-US" sz="3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2; </a:t>
            </a:r>
            <a:r>
              <a:rPr lang="en-US" sz="3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8 (</a:t>
            </a:r>
            <a:r>
              <a:rPr lang="en-US" sz="3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4)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phần</a:t>
            </a:r>
            <a:endParaRPr lang="en-US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13"/>
          <p:cNvGrpSpPr>
            <a:grpSpLocks/>
          </p:cNvGrpSpPr>
          <p:nvPr/>
        </p:nvGrpSpPr>
        <p:grpSpPr bwMode="auto">
          <a:xfrm>
            <a:off x="2944024" y="3928648"/>
            <a:ext cx="6498564" cy="1383218"/>
            <a:chOff x="1296" y="1824"/>
            <a:chExt cx="2976" cy="469"/>
          </a:xfrm>
        </p:grpSpPr>
        <p:sp>
          <p:nvSpPr>
            <p:cNvPr id="17" name="AutoShape 14"/>
            <p:cNvSpPr>
              <a:spLocks noChangeArrowheads="1"/>
            </p:cNvSpPr>
            <p:nvPr/>
          </p:nvSpPr>
          <p:spPr bwMode="gray">
            <a:xfrm>
              <a:off x="1536" y="1899"/>
              <a:ext cx="2736" cy="394"/>
            </a:xfrm>
            <a:prstGeom prst="roundRect">
              <a:avLst>
                <a:gd name="adj" fmla="val 16667"/>
              </a:avLst>
            </a:prstGeom>
            <a:solidFill>
              <a:srgbClr val="0563C1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AutoShape 1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0563C1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III</a:t>
              </a:r>
              <a:endPara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Text Box 16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3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TÍNH CHẤT CÁC SỐ HẠNG CỦA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2850673" y="5192896"/>
            <a:ext cx="6591915" cy="1657905"/>
            <a:chOff x="1186" y="1824"/>
            <a:chExt cx="3150" cy="432"/>
          </a:xfrm>
        </p:grpSpPr>
        <p:sp>
          <p:nvSpPr>
            <p:cNvPr id="21" name="AutoShape 19"/>
            <p:cNvSpPr>
              <a:spLocks noChangeArrowheads="1"/>
            </p:cNvSpPr>
            <p:nvPr/>
          </p:nvSpPr>
          <p:spPr bwMode="gray">
            <a:xfrm>
              <a:off x="1536" y="1899"/>
              <a:ext cx="2800" cy="288"/>
            </a:xfrm>
            <a:prstGeom prst="roundRect">
              <a:avLst>
                <a:gd name="adj" fmla="val 16667"/>
              </a:avLst>
            </a:prstGeom>
            <a:solidFill>
              <a:srgbClr val="954F72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AutoShape 20"/>
            <p:cNvSpPr>
              <a:spLocks noChangeArrowheads="1"/>
            </p:cNvSpPr>
            <p:nvPr/>
          </p:nvSpPr>
          <p:spPr bwMode="gray">
            <a:xfrm>
              <a:off x="1186" y="1824"/>
              <a:ext cx="542" cy="432"/>
            </a:xfrm>
            <a:prstGeom prst="diamond">
              <a:avLst/>
            </a:prstGeom>
            <a:solidFill>
              <a:srgbClr val="954F72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TỔNG n SỐ HẠNG ĐẦU CỦA MỘT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 Box 22"/>
            <p:cNvSpPr txBox="1">
              <a:spLocks noChangeArrowheads="1"/>
            </p:cNvSpPr>
            <p:nvPr/>
          </p:nvSpPr>
          <p:spPr bwMode="gray">
            <a:xfrm>
              <a:off x="1378" y="1886"/>
              <a:ext cx="25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IV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44206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32" name="Picture 8" descr="DSC011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"/>
          <a:stretch>
            <a:fillRect/>
          </a:stretch>
        </p:blipFill>
        <p:spPr bwMode="auto">
          <a:xfrm>
            <a:off x="403864" y="125505"/>
            <a:ext cx="11537578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33" name="Picture 9" descr="DSC0118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9"/>
          <a:stretch>
            <a:fillRect/>
          </a:stretch>
        </p:blipFill>
        <p:spPr bwMode="auto">
          <a:xfrm>
            <a:off x="394899" y="125505"/>
            <a:ext cx="11537577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34" name="Picture 10" descr="P701083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33" y="125505"/>
            <a:ext cx="11537577" cy="7107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2209799" y="-3978275"/>
            <a:ext cx="8238565" cy="6569075"/>
            <a:chOff x="912" y="-2016"/>
            <a:chExt cx="3792" cy="4138"/>
          </a:xfrm>
        </p:grpSpPr>
        <p:sp>
          <p:nvSpPr>
            <p:cNvPr id="23558" name="WordArt 16"/>
            <p:cNvSpPr>
              <a:spLocks noChangeArrowheads="1" noChangeShapeType="1" noTextEdit="1"/>
            </p:cNvSpPr>
            <p:nvPr/>
          </p:nvSpPr>
          <p:spPr bwMode="auto">
            <a:xfrm>
              <a:off x="1344" y="-2016"/>
              <a:ext cx="2784" cy="21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>
                  <a:solidFill>
                    <a:srgbClr val="FF00FF"/>
                  </a:solidFill>
                  <a:effectLst>
                    <a:outerShdw dist="45791" dir="3378596" algn="ctr" rotWithShape="0">
                      <a:prstClr val="black">
                        <a:alpha val="79999"/>
                      </a:prstClr>
                    </a:outerShdw>
                  </a:effectLst>
                  <a:latin typeface=".VnArial NarrowH"/>
                </a:rPr>
                <a:t>Giờ học kết thúc</a:t>
              </a:r>
            </a:p>
          </p:txBody>
        </p:sp>
        <p:sp>
          <p:nvSpPr>
            <p:cNvPr id="24583" name="WordArt 17"/>
            <p:cNvSpPr>
              <a:spLocks noChangeArrowheads="1" noChangeShapeType="1" noTextEdit="1"/>
            </p:cNvSpPr>
            <p:nvPr/>
          </p:nvSpPr>
          <p:spPr bwMode="auto">
            <a:xfrm>
              <a:off x="1211" y="-1719"/>
              <a:ext cx="2795" cy="2572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vi-VN" sz="3600" b="1" dirty="0">
                <a:solidFill>
                  <a:srgbClr val="66FFFF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Xin chân thành cảm ơn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vi-VN" sz="3600" b="1" dirty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Quý</a:t>
              </a:r>
              <a:r>
                <a:rPr lang="vi-VN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thầy </a:t>
              </a:r>
              <a:r>
                <a:rPr lang="vi-VN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cô</a:t>
              </a:r>
              <a:endParaRPr lang="vi-VN" sz="3600" b="1" dirty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tham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dự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buổi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thao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giảng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vi-VN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hôm </a:t>
              </a:r>
              <a:r>
                <a:rPr lang="vi-VN" sz="3600" b="1" dirty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nay. </a:t>
              </a:r>
              <a:endParaRPr lang="en-US" sz="3600" b="1" dirty="0" smtClean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Kính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chúc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quý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Thầy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Cô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thật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nhiều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sức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khỏe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 dirty="0" err="1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h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ạnh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phúc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và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thành</a:t>
              </a:r>
              <a:r>
                <a:rPr lang="en-US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r>
                <a:rPr lang="en-US" sz="3600" b="1" dirty="0" err="1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công</a:t>
              </a:r>
              <a:r>
                <a:rPr lang="vi-VN" sz="3600" b="1" dirty="0" smtClean="0">
                  <a:solidFill>
                    <a:srgbClr val="FFFF00"/>
                  </a:solidFill>
                  <a:effectLst>
                    <a:outerShdw dist="53882" dir="2700000" algn="ctr" rotWithShape="0">
                      <a:prstClr val="black">
                        <a:alpha val="79999"/>
                      </a:prstClr>
                    </a:outerShdw>
                  </a:effectLst>
                  <a:latin typeface=".VnAvant"/>
                </a:rPr>
                <a:t> </a:t>
              </a:r>
              <a:endParaRPr lang="vi-VN" sz="3600" b="1" dirty="0">
                <a:solidFill>
                  <a:srgbClr val="FFFF00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en-US" sz="3600" b="1" dirty="0">
                <a:solidFill>
                  <a:srgbClr val="66FFFF"/>
                </a:solidFill>
                <a:effectLst>
                  <a:outerShdw dist="53882" dir="2700000" algn="ctr" rotWithShape="0">
                    <a:prstClr val="black">
                      <a:alpha val="79999"/>
                    </a:prstClr>
                  </a:outerShdw>
                </a:effectLst>
                <a:latin typeface=".VnAvant"/>
              </a:endParaRPr>
            </a:p>
          </p:txBody>
        </p:sp>
        <p:sp>
          <p:nvSpPr>
            <p:cNvPr id="24584" name="WordArt 18"/>
            <p:cNvSpPr>
              <a:spLocks noChangeArrowheads="1" noChangeShapeType="1" noTextEdit="1"/>
            </p:cNvSpPr>
            <p:nvPr/>
          </p:nvSpPr>
          <p:spPr bwMode="auto">
            <a:xfrm>
              <a:off x="1940" y="987"/>
              <a:ext cx="1889" cy="7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600" b="1">
                  <a:solidFill>
                    <a:srgbClr val="FF66FF"/>
                  </a:solidFill>
                  <a:effectLst>
                    <a:outerShdw dist="63500" dir="3187806" algn="ctr" rotWithShape="0">
                      <a:prstClr val="white">
                        <a:alpha val="79999"/>
                      </a:prstClr>
                    </a:outerShdw>
                  </a:effectLst>
                  <a:latin typeface=".VnTifani HeavyH"/>
                </a:rPr>
                <a:t>********</a:t>
              </a:r>
            </a:p>
          </p:txBody>
        </p:sp>
        <p:sp>
          <p:nvSpPr>
            <p:cNvPr id="24585" name="Text Box 21"/>
            <p:cNvSpPr txBox="1">
              <a:spLocks noChangeArrowheads="1"/>
            </p:cNvSpPr>
            <p:nvPr/>
          </p:nvSpPr>
          <p:spPr bwMode="auto">
            <a:xfrm>
              <a:off x="912" y="1296"/>
              <a:ext cx="3792" cy="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1pPr>
              <a:lvl2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2pPr>
              <a:lvl3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3pPr>
              <a:lvl4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4pPr>
              <a:lvl5pPr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3200" b="1">
                  <a:solidFill>
                    <a:srgbClr val="0000FF"/>
                  </a:solidFill>
                  <a:latin typeface=".VnTime" panose="020B7200000000000000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US" altLang="en-US" dirty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GV </a:t>
              </a:r>
              <a:r>
                <a:rPr lang="en-US" altLang="en-US" dirty="0" err="1" smtClean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thực</a:t>
              </a:r>
              <a:r>
                <a:rPr lang="en-US" altLang="en-US" dirty="0" smtClean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dirty="0" err="1" smtClean="0">
                  <a:solidFill>
                    <a:srgbClr val="FFFF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hiện</a:t>
              </a:r>
              <a:endParaRPr lang="en-US" alt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 typeface="Wingdings" panose="05000000000000000000" pitchFamily="2" charset="2"/>
                <a:buNone/>
              </a:pPr>
              <a:r>
                <a:rPr lang="en-US" altLang="en-US" dirty="0" err="1">
                  <a:solidFill>
                    <a:srgbClr val="FFFF00"/>
                  </a:solidFill>
                </a:rPr>
                <a:t>Nguyễn</a:t>
              </a:r>
              <a:r>
                <a:rPr lang="en-US" altLang="en-US" dirty="0">
                  <a:solidFill>
                    <a:srgbClr val="FFFF00"/>
                  </a:solidFill>
                </a:rPr>
                <a:t> </a:t>
              </a:r>
              <a:r>
                <a:rPr lang="en-US" altLang="en-US" dirty="0" err="1">
                  <a:solidFill>
                    <a:srgbClr val="FFFF00"/>
                  </a:solidFill>
                </a:rPr>
                <a:t>ThÞ</a:t>
              </a:r>
              <a:r>
                <a:rPr lang="en-US" altLang="en-US" dirty="0">
                  <a:solidFill>
                    <a:srgbClr val="FFFF00"/>
                  </a:solidFill>
                </a:rPr>
                <a:t> </a:t>
              </a:r>
              <a:r>
                <a:rPr lang="en-US" altLang="en-US" dirty="0" err="1" smtClean="0">
                  <a:solidFill>
                    <a:srgbClr val="FFFF00"/>
                  </a:solidFill>
                  <a:latin typeface="Times New Roman" panose="02020603050405020304" pitchFamily="18" charset="0"/>
                </a:rPr>
                <a:t>Thủy</a:t>
              </a:r>
              <a:endParaRPr lang="en-US" alt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03452" name="Yesterdays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6553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419815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34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2" presetClass="entr" presetSubtype="4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8000"/>
                                        <p:tgtEl>
                                          <p:spTgt spid="103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3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1"/>
                            </p:stCondLst>
                            <p:childTnLst>
                              <p:par>
                                <p:cTn id="19" presetID="6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10000"/>
                                        <p:tgtEl>
                                          <p:spTgt spid="103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1"/>
                            </p:stCondLst>
                            <p:childTnLst>
                              <p:par>
                                <p:cTn id="23" presetID="16" presetClass="entr" presetSubtype="37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10000"/>
                                        <p:tgtEl>
                                          <p:spTgt spid="103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345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1710</TotalTime>
  <Words>752</Words>
  <Application>Microsoft Office PowerPoint</Application>
  <PresentationFormat>Widescreen</PresentationFormat>
  <Paragraphs>309</Paragraphs>
  <Slides>23</Slides>
  <Notes>19</Notes>
  <HiddenSlides>0</HiddenSlides>
  <MMClips>1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23</vt:i4>
      </vt:variant>
    </vt:vector>
  </HeadingPairs>
  <TitlesOfParts>
    <vt:vector size="41" baseType="lpstr">
      <vt:lpstr>宋体</vt:lpstr>
      <vt:lpstr>.VnArial NarrowH</vt:lpstr>
      <vt:lpstr>.VnAvant</vt:lpstr>
      <vt:lpstr>.VnTifani HeavyH</vt:lpstr>
      <vt:lpstr>.VnTime</vt:lpstr>
      <vt:lpstr>Arial</vt:lpstr>
      <vt:lpstr>Calibri</vt:lpstr>
      <vt:lpstr>Calibri Light</vt:lpstr>
      <vt:lpstr>Cambria Math</vt:lpstr>
      <vt:lpstr>Impact</vt:lpstr>
      <vt:lpstr>Tahoma</vt:lpstr>
      <vt:lpstr>Times New Roman</vt:lpstr>
      <vt:lpstr>Wingdings</vt:lpstr>
      <vt:lpstr>Office Theme</vt:lpstr>
      <vt:lpstr>2_Office Theme</vt:lpstr>
      <vt:lpstr>5_Office Theme</vt:lpstr>
      <vt:lpstr>6_Office Theme</vt:lpstr>
      <vt:lpstr>7_Office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HOẠT ĐỘNG TÌM TÒI MỞ RỘNG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Anh Sons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3: CẤP SỐ CỘNG</dc:title>
  <dc:creator>Anh Son Tran</dc:creator>
  <cp:lastModifiedBy>Anh Son Tran</cp:lastModifiedBy>
  <cp:revision>255</cp:revision>
  <dcterms:created xsi:type="dcterms:W3CDTF">2020-02-10T15:08:27Z</dcterms:created>
  <dcterms:modified xsi:type="dcterms:W3CDTF">2020-03-07T10:49:35Z</dcterms:modified>
</cp:coreProperties>
</file>